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0" r:id="rId4"/>
    <p:sldId id="261" r:id="rId5"/>
    <p:sldId id="263" r:id="rId6"/>
    <p:sldId id="262" r:id="rId7"/>
    <p:sldId id="264" r:id="rId8"/>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164"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481D85-2C43-427C-BF86-6D6DB895E354}" type="doc">
      <dgm:prSet loTypeId="urn:microsoft.com/office/officeart/2005/8/layout/radial6" loCatId="cycle" qsTypeId="urn:microsoft.com/office/officeart/2005/8/quickstyle/simple3" qsCatId="simple" csTypeId="urn:microsoft.com/office/officeart/2005/8/colors/accent1_2" csCatId="accent1" phldr="1"/>
      <dgm:spPr/>
      <dgm:t>
        <a:bodyPr/>
        <a:lstStyle/>
        <a:p>
          <a:endParaRPr lang="es-CR"/>
        </a:p>
      </dgm:t>
    </dgm:pt>
    <dgm:pt modelId="{C64A0D12-BC00-4F04-AEDD-FF7192FB96D4}">
      <dgm:prSet phldrT="[Texto]"/>
      <dgm:spPr>
        <a:noFill/>
      </dgm:spPr>
      <dgm:t>
        <a:bodyPr/>
        <a:lstStyle/>
        <a:p>
          <a:r>
            <a:rPr lang="es-CR"/>
            <a:t>Contabilidad</a:t>
          </a:r>
        </a:p>
      </dgm:t>
    </dgm:pt>
    <dgm:pt modelId="{DBF7A324-E7CD-4C4C-9E30-1EF2E1E3A8D2}" type="parTrans" cxnId="{70254A3D-087F-4E4A-B026-30F0BB588778}">
      <dgm:prSet/>
      <dgm:spPr/>
      <dgm:t>
        <a:bodyPr/>
        <a:lstStyle/>
        <a:p>
          <a:endParaRPr lang="es-CR"/>
        </a:p>
      </dgm:t>
    </dgm:pt>
    <dgm:pt modelId="{58E447A4-D0FA-4235-A083-00850036D4EE}" type="sibTrans" cxnId="{70254A3D-087F-4E4A-B026-30F0BB588778}">
      <dgm:prSet/>
      <dgm:spPr/>
      <dgm:t>
        <a:bodyPr/>
        <a:lstStyle/>
        <a:p>
          <a:endParaRPr lang="es-CR"/>
        </a:p>
      </dgm:t>
    </dgm:pt>
    <dgm:pt modelId="{AA3CF86F-B13A-4299-9B6F-6E2AF533C744}">
      <dgm:prSet phldrT="[Texto]" custT="1">
        <dgm:style>
          <a:lnRef idx="2">
            <a:schemeClr val="accent4"/>
          </a:lnRef>
          <a:fillRef idx="1">
            <a:schemeClr val="lt1"/>
          </a:fillRef>
          <a:effectRef idx="0">
            <a:schemeClr val="accent4"/>
          </a:effectRef>
          <a:fontRef idx="minor">
            <a:schemeClr val="dk1"/>
          </a:fontRef>
        </dgm:style>
      </dgm:prSet>
      <dgm:spPr/>
      <dgm:t>
        <a:bodyPr/>
        <a:lstStyle/>
        <a:p>
          <a:r>
            <a:rPr lang="es-CR" sz="1300" dirty="0"/>
            <a:t>Mercadeo</a:t>
          </a:r>
        </a:p>
      </dgm:t>
    </dgm:pt>
    <dgm:pt modelId="{30155733-AB10-4E10-B4DE-8862324EDBDD}" type="parTrans" cxnId="{D3EF7E05-5DB1-4A57-90DB-25270BE847EB}">
      <dgm:prSet/>
      <dgm:spPr/>
      <dgm:t>
        <a:bodyPr/>
        <a:lstStyle/>
        <a:p>
          <a:endParaRPr lang="es-CR"/>
        </a:p>
      </dgm:t>
    </dgm:pt>
    <dgm:pt modelId="{45F68F95-0D5C-4346-B4D0-691215E83BD3}" type="sibTrans" cxnId="{D3EF7E05-5DB1-4A57-90DB-25270BE847EB}">
      <dgm:prSet/>
      <dgm:spPr/>
      <dgm:t>
        <a:bodyPr/>
        <a:lstStyle/>
        <a:p>
          <a:endParaRPr lang="es-CR"/>
        </a:p>
      </dgm:t>
    </dgm:pt>
    <dgm:pt modelId="{BAFE4680-43E3-43BA-B9AF-C3CC4B1D5314}">
      <dgm:prSet phldrT="[Texto]" custT="1">
        <dgm:style>
          <a:lnRef idx="2">
            <a:schemeClr val="accent1"/>
          </a:lnRef>
          <a:fillRef idx="1">
            <a:schemeClr val="lt1"/>
          </a:fillRef>
          <a:effectRef idx="0">
            <a:schemeClr val="accent1"/>
          </a:effectRef>
          <a:fontRef idx="minor">
            <a:schemeClr val="dk1"/>
          </a:fontRef>
        </dgm:style>
      </dgm:prSet>
      <dgm:spPr/>
      <dgm:t>
        <a:bodyPr/>
        <a:lstStyle/>
        <a:p>
          <a:r>
            <a:rPr lang="es-CR" sz="1200" dirty="0"/>
            <a:t>Proceso de </a:t>
          </a:r>
          <a:r>
            <a:rPr lang="es-CR" sz="1200" dirty="0" smtClean="0"/>
            <a:t>Transformación</a:t>
          </a:r>
          <a:endParaRPr lang="es-CR" sz="1200" dirty="0"/>
        </a:p>
      </dgm:t>
    </dgm:pt>
    <dgm:pt modelId="{CBE812DE-C01E-49D9-836A-DA148C6B3E15}" type="parTrans" cxnId="{86CF6E77-8164-4A18-8917-D63D5EF18163}">
      <dgm:prSet/>
      <dgm:spPr/>
      <dgm:t>
        <a:bodyPr/>
        <a:lstStyle/>
        <a:p>
          <a:endParaRPr lang="es-CR"/>
        </a:p>
      </dgm:t>
    </dgm:pt>
    <dgm:pt modelId="{FABEB64E-0811-4C2C-B725-37A28CD7803E}" type="sibTrans" cxnId="{86CF6E77-8164-4A18-8917-D63D5EF18163}">
      <dgm:prSet/>
      <dgm:spPr/>
      <dgm:t>
        <a:bodyPr/>
        <a:lstStyle/>
        <a:p>
          <a:endParaRPr lang="es-CR"/>
        </a:p>
      </dgm:t>
    </dgm:pt>
    <dgm:pt modelId="{FD95000C-8846-403A-9607-53EF521A7DC0}">
      <dgm:prSet phldrT="[Texto]">
        <dgm:style>
          <a:lnRef idx="2">
            <a:schemeClr val="accent2"/>
          </a:lnRef>
          <a:fillRef idx="1">
            <a:schemeClr val="lt1"/>
          </a:fillRef>
          <a:effectRef idx="0">
            <a:schemeClr val="accent2"/>
          </a:effectRef>
          <a:fontRef idx="minor">
            <a:schemeClr val="dk1"/>
          </a:fontRef>
        </dgm:style>
      </dgm:prSet>
      <dgm:spPr>
        <a:ln>
          <a:solidFill>
            <a:schemeClr val="accent2">
              <a:lumMod val="75000"/>
            </a:schemeClr>
          </a:solidFill>
        </a:ln>
      </dgm:spPr>
      <dgm:t>
        <a:bodyPr/>
        <a:lstStyle/>
        <a:p>
          <a:r>
            <a:rPr lang="es-CR"/>
            <a:t>Sistemas de Información</a:t>
          </a:r>
        </a:p>
      </dgm:t>
    </dgm:pt>
    <dgm:pt modelId="{BF7E039E-DEA0-47B0-B5FA-6AACE4A27866}" type="parTrans" cxnId="{2679835A-FFDD-41EA-B00B-AE449F566C4D}">
      <dgm:prSet/>
      <dgm:spPr/>
      <dgm:t>
        <a:bodyPr/>
        <a:lstStyle/>
        <a:p>
          <a:endParaRPr lang="es-CR"/>
        </a:p>
      </dgm:t>
    </dgm:pt>
    <dgm:pt modelId="{6AF7981C-B9AB-4FD2-8FFE-C5FFF5930E7A}" type="sibTrans" cxnId="{2679835A-FFDD-41EA-B00B-AE449F566C4D}">
      <dgm:prSet/>
      <dgm:spPr/>
      <dgm:t>
        <a:bodyPr/>
        <a:lstStyle/>
        <a:p>
          <a:endParaRPr lang="es-CR"/>
        </a:p>
      </dgm:t>
    </dgm:pt>
    <dgm:pt modelId="{92AB1AE3-2020-4F61-AAA9-8700616D54E2}">
      <dgm:prSet phldrT="[Texto]" custT="1">
        <dgm:style>
          <a:lnRef idx="2">
            <a:schemeClr val="accent6"/>
          </a:lnRef>
          <a:fillRef idx="1">
            <a:schemeClr val="lt1"/>
          </a:fillRef>
          <a:effectRef idx="0">
            <a:schemeClr val="accent6"/>
          </a:effectRef>
          <a:fontRef idx="minor">
            <a:schemeClr val="dk1"/>
          </a:fontRef>
        </dgm:style>
      </dgm:prSet>
      <dgm:spPr/>
      <dgm:t>
        <a:bodyPr/>
        <a:lstStyle/>
        <a:p>
          <a:r>
            <a:rPr lang="es-CR" sz="1300"/>
            <a:t>Legal</a:t>
          </a:r>
        </a:p>
      </dgm:t>
    </dgm:pt>
    <dgm:pt modelId="{190BD0CF-759D-42D4-973B-28F81DC46740}" type="parTrans" cxnId="{75760FA7-8050-40DC-885C-060E8C3E598E}">
      <dgm:prSet/>
      <dgm:spPr/>
      <dgm:t>
        <a:bodyPr/>
        <a:lstStyle/>
        <a:p>
          <a:endParaRPr lang="es-CR"/>
        </a:p>
      </dgm:t>
    </dgm:pt>
    <dgm:pt modelId="{65AD3717-980F-4519-B5A2-9FF7E2FF5673}" type="sibTrans" cxnId="{75760FA7-8050-40DC-885C-060E8C3E598E}">
      <dgm:prSet/>
      <dgm:spPr/>
      <dgm:t>
        <a:bodyPr/>
        <a:lstStyle/>
        <a:p>
          <a:endParaRPr lang="es-CR"/>
        </a:p>
      </dgm:t>
    </dgm:pt>
    <dgm:pt modelId="{4075CF1B-E1EF-4EBA-B6F0-842A72356E76}">
      <dgm:prSet>
        <dgm:style>
          <a:lnRef idx="2">
            <a:schemeClr val="dk1"/>
          </a:lnRef>
          <a:fillRef idx="1">
            <a:schemeClr val="lt1"/>
          </a:fillRef>
          <a:effectRef idx="0">
            <a:schemeClr val="dk1"/>
          </a:effectRef>
          <a:fontRef idx="minor">
            <a:schemeClr val="dk1"/>
          </a:fontRef>
        </dgm:style>
      </dgm:prSet>
      <dgm:spPr/>
      <dgm:t>
        <a:bodyPr/>
        <a:lstStyle/>
        <a:p>
          <a:r>
            <a:rPr lang="es-CR"/>
            <a:t>Recursos Humanos</a:t>
          </a:r>
        </a:p>
      </dgm:t>
    </dgm:pt>
    <dgm:pt modelId="{322B9CC5-6C74-46CE-B5FC-D0D54FA82987}" type="parTrans" cxnId="{02CC2AE2-FF78-47B1-AAD8-19A587088E11}">
      <dgm:prSet/>
      <dgm:spPr/>
      <dgm:t>
        <a:bodyPr/>
        <a:lstStyle/>
        <a:p>
          <a:endParaRPr lang="es-CR"/>
        </a:p>
      </dgm:t>
    </dgm:pt>
    <dgm:pt modelId="{A0567BF3-72C6-4C96-9F7A-04783BB2BD2D}" type="sibTrans" cxnId="{02CC2AE2-FF78-47B1-AAD8-19A587088E11}">
      <dgm:prSet/>
      <dgm:spPr/>
      <dgm:t>
        <a:bodyPr/>
        <a:lstStyle/>
        <a:p>
          <a:endParaRPr lang="es-CR"/>
        </a:p>
      </dgm:t>
    </dgm:pt>
    <dgm:pt modelId="{10047325-DF6B-4C4A-8D0C-45F83ECE2EB4}" type="pres">
      <dgm:prSet presAssocID="{83481D85-2C43-427C-BF86-6D6DB895E354}" presName="Name0" presStyleCnt="0">
        <dgm:presLayoutVars>
          <dgm:chMax val="1"/>
          <dgm:dir/>
          <dgm:animLvl val="ctr"/>
          <dgm:resizeHandles val="exact"/>
        </dgm:presLayoutVars>
      </dgm:prSet>
      <dgm:spPr/>
      <dgm:t>
        <a:bodyPr/>
        <a:lstStyle/>
        <a:p>
          <a:endParaRPr lang="es-CR"/>
        </a:p>
      </dgm:t>
    </dgm:pt>
    <dgm:pt modelId="{9C2CAB3A-AC1F-4A9B-A85C-423F54A31533}" type="pres">
      <dgm:prSet presAssocID="{C64A0D12-BC00-4F04-AEDD-FF7192FB96D4}" presName="centerShape" presStyleLbl="node0" presStyleIdx="0" presStyleCnt="1"/>
      <dgm:spPr/>
      <dgm:t>
        <a:bodyPr/>
        <a:lstStyle/>
        <a:p>
          <a:endParaRPr lang="es-CR"/>
        </a:p>
      </dgm:t>
    </dgm:pt>
    <dgm:pt modelId="{CF87B4CE-99FA-4DEF-B1FA-901DBB26403D}" type="pres">
      <dgm:prSet presAssocID="{AA3CF86F-B13A-4299-9B6F-6E2AF533C744}" presName="node" presStyleLbl="node1" presStyleIdx="0" presStyleCnt="5" custScaleX="139834" custScaleY="131679">
        <dgm:presLayoutVars>
          <dgm:bulletEnabled val="1"/>
        </dgm:presLayoutVars>
      </dgm:prSet>
      <dgm:spPr/>
      <dgm:t>
        <a:bodyPr/>
        <a:lstStyle/>
        <a:p>
          <a:endParaRPr lang="es-CR"/>
        </a:p>
      </dgm:t>
    </dgm:pt>
    <dgm:pt modelId="{B7AAE418-6476-4E53-A426-37DBF86AF96F}" type="pres">
      <dgm:prSet presAssocID="{AA3CF86F-B13A-4299-9B6F-6E2AF533C744}" presName="dummy" presStyleCnt="0"/>
      <dgm:spPr/>
    </dgm:pt>
    <dgm:pt modelId="{1E46830A-68AC-49C5-9787-7E52ED785322}" type="pres">
      <dgm:prSet presAssocID="{45F68F95-0D5C-4346-B4D0-691215E83BD3}" presName="sibTrans" presStyleLbl="sibTrans2D1" presStyleIdx="0" presStyleCnt="5"/>
      <dgm:spPr/>
      <dgm:t>
        <a:bodyPr/>
        <a:lstStyle/>
        <a:p>
          <a:endParaRPr lang="es-CR"/>
        </a:p>
      </dgm:t>
    </dgm:pt>
    <dgm:pt modelId="{95D6A8F4-D0A6-4CF7-880B-4E7A93B1AED7}" type="pres">
      <dgm:prSet presAssocID="{BAFE4680-43E3-43BA-B9AF-C3CC4B1D5314}" presName="node" presStyleLbl="node1" presStyleIdx="1" presStyleCnt="5" custScaleX="145183" custScaleY="132956">
        <dgm:presLayoutVars>
          <dgm:bulletEnabled val="1"/>
        </dgm:presLayoutVars>
      </dgm:prSet>
      <dgm:spPr/>
      <dgm:t>
        <a:bodyPr/>
        <a:lstStyle/>
        <a:p>
          <a:endParaRPr lang="es-CR"/>
        </a:p>
      </dgm:t>
    </dgm:pt>
    <dgm:pt modelId="{B46B37B0-62C7-4953-B802-686533FCA7B3}" type="pres">
      <dgm:prSet presAssocID="{BAFE4680-43E3-43BA-B9AF-C3CC4B1D5314}" presName="dummy" presStyleCnt="0"/>
      <dgm:spPr/>
    </dgm:pt>
    <dgm:pt modelId="{90385E7D-D46A-438C-ACA0-34B38F01F404}" type="pres">
      <dgm:prSet presAssocID="{FABEB64E-0811-4C2C-B725-37A28CD7803E}" presName="sibTrans" presStyleLbl="sibTrans2D1" presStyleIdx="1" presStyleCnt="5"/>
      <dgm:spPr/>
      <dgm:t>
        <a:bodyPr/>
        <a:lstStyle/>
        <a:p>
          <a:endParaRPr lang="es-CR"/>
        </a:p>
      </dgm:t>
    </dgm:pt>
    <dgm:pt modelId="{A4B00E37-A802-437B-A4A1-FBFCD62EB935}" type="pres">
      <dgm:prSet presAssocID="{4075CF1B-E1EF-4EBA-B6F0-842A72356E76}" presName="node" presStyleLbl="node1" presStyleIdx="2" presStyleCnt="5" custScaleX="121755" custScaleY="122725">
        <dgm:presLayoutVars>
          <dgm:bulletEnabled val="1"/>
        </dgm:presLayoutVars>
      </dgm:prSet>
      <dgm:spPr/>
      <dgm:t>
        <a:bodyPr/>
        <a:lstStyle/>
        <a:p>
          <a:endParaRPr lang="es-CR"/>
        </a:p>
      </dgm:t>
    </dgm:pt>
    <dgm:pt modelId="{1AA3D75F-C330-45A9-A88E-E78159C56CBE}" type="pres">
      <dgm:prSet presAssocID="{4075CF1B-E1EF-4EBA-B6F0-842A72356E76}" presName="dummy" presStyleCnt="0"/>
      <dgm:spPr/>
    </dgm:pt>
    <dgm:pt modelId="{2387C4D6-16A5-489B-B4BA-891983CE415B}" type="pres">
      <dgm:prSet presAssocID="{A0567BF3-72C6-4C96-9F7A-04783BB2BD2D}" presName="sibTrans" presStyleLbl="sibTrans2D1" presStyleIdx="2" presStyleCnt="5"/>
      <dgm:spPr/>
      <dgm:t>
        <a:bodyPr/>
        <a:lstStyle/>
        <a:p>
          <a:endParaRPr lang="es-CR"/>
        </a:p>
      </dgm:t>
    </dgm:pt>
    <dgm:pt modelId="{BDFA1850-C107-4FE2-B282-BA149989E159}" type="pres">
      <dgm:prSet presAssocID="{FD95000C-8846-403A-9607-53EF521A7DC0}" presName="node" presStyleLbl="node1" presStyleIdx="3" presStyleCnt="5" custScaleX="128631" custScaleY="120115">
        <dgm:presLayoutVars>
          <dgm:bulletEnabled val="1"/>
        </dgm:presLayoutVars>
      </dgm:prSet>
      <dgm:spPr/>
      <dgm:t>
        <a:bodyPr/>
        <a:lstStyle/>
        <a:p>
          <a:endParaRPr lang="es-CR"/>
        </a:p>
      </dgm:t>
    </dgm:pt>
    <dgm:pt modelId="{316F672C-F9F2-4C2A-93DB-342B157FC7DB}" type="pres">
      <dgm:prSet presAssocID="{FD95000C-8846-403A-9607-53EF521A7DC0}" presName="dummy" presStyleCnt="0"/>
      <dgm:spPr/>
    </dgm:pt>
    <dgm:pt modelId="{3EF6DD71-5711-487B-93E0-4D1579603861}" type="pres">
      <dgm:prSet presAssocID="{6AF7981C-B9AB-4FD2-8FFE-C5FFF5930E7A}" presName="sibTrans" presStyleLbl="sibTrans2D1" presStyleIdx="3" presStyleCnt="5"/>
      <dgm:spPr/>
      <dgm:t>
        <a:bodyPr/>
        <a:lstStyle/>
        <a:p>
          <a:endParaRPr lang="es-CR"/>
        </a:p>
      </dgm:t>
    </dgm:pt>
    <dgm:pt modelId="{E51C7A6C-3168-4005-A63B-36ACA59DDFF2}" type="pres">
      <dgm:prSet presAssocID="{92AB1AE3-2020-4F61-AAA9-8700616D54E2}" presName="node" presStyleLbl="node1" presStyleIdx="4" presStyleCnt="5" custScaleX="138127" custScaleY="127898">
        <dgm:presLayoutVars>
          <dgm:bulletEnabled val="1"/>
        </dgm:presLayoutVars>
      </dgm:prSet>
      <dgm:spPr/>
      <dgm:t>
        <a:bodyPr/>
        <a:lstStyle/>
        <a:p>
          <a:endParaRPr lang="es-CR"/>
        </a:p>
      </dgm:t>
    </dgm:pt>
    <dgm:pt modelId="{FC657EB4-C7AA-412C-8EEC-B649C4195E17}" type="pres">
      <dgm:prSet presAssocID="{92AB1AE3-2020-4F61-AAA9-8700616D54E2}" presName="dummy" presStyleCnt="0"/>
      <dgm:spPr/>
    </dgm:pt>
    <dgm:pt modelId="{02FB64A0-8EE1-4319-B9AE-84B0311BB386}" type="pres">
      <dgm:prSet presAssocID="{65AD3717-980F-4519-B5A2-9FF7E2FF5673}" presName="sibTrans" presStyleLbl="sibTrans2D1" presStyleIdx="4" presStyleCnt="5"/>
      <dgm:spPr/>
      <dgm:t>
        <a:bodyPr/>
        <a:lstStyle/>
        <a:p>
          <a:endParaRPr lang="es-CR"/>
        </a:p>
      </dgm:t>
    </dgm:pt>
  </dgm:ptLst>
  <dgm:cxnLst>
    <dgm:cxn modelId="{0F5240E5-7A09-4568-89E6-7EFB1BA790AB}" type="presOf" srcId="{83481D85-2C43-427C-BF86-6D6DB895E354}" destId="{10047325-DF6B-4C4A-8D0C-45F83ECE2EB4}" srcOrd="0" destOrd="0" presId="urn:microsoft.com/office/officeart/2005/8/layout/radial6"/>
    <dgm:cxn modelId="{3D4F0137-A462-461E-909C-37384CC85D1B}" type="presOf" srcId="{BAFE4680-43E3-43BA-B9AF-C3CC4B1D5314}" destId="{95D6A8F4-D0A6-4CF7-880B-4E7A93B1AED7}" srcOrd="0" destOrd="0" presId="urn:microsoft.com/office/officeart/2005/8/layout/radial6"/>
    <dgm:cxn modelId="{ABDE7723-DF5C-4898-974C-0B151B0AB2F4}" type="presOf" srcId="{65AD3717-980F-4519-B5A2-9FF7E2FF5673}" destId="{02FB64A0-8EE1-4319-B9AE-84B0311BB386}" srcOrd="0" destOrd="0" presId="urn:microsoft.com/office/officeart/2005/8/layout/radial6"/>
    <dgm:cxn modelId="{02CC2AE2-FF78-47B1-AAD8-19A587088E11}" srcId="{C64A0D12-BC00-4F04-AEDD-FF7192FB96D4}" destId="{4075CF1B-E1EF-4EBA-B6F0-842A72356E76}" srcOrd="2" destOrd="0" parTransId="{322B9CC5-6C74-46CE-B5FC-D0D54FA82987}" sibTransId="{A0567BF3-72C6-4C96-9F7A-04783BB2BD2D}"/>
    <dgm:cxn modelId="{2679835A-FFDD-41EA-B00B-AE449F566C4D}" srcId="{C64A0D12-BC00-4F04-AEDD-FF7192FB96D4}" destId="{FD95000C-8846-403A-9607-53EF521A7DC0}" srcOrd="3" destOrd="0" parTransId="{BF7E039E-DEA0-47B0-B5FA-6AACE4A27866}" sibTransId="{6AF7981C-B9AB-4FD2-8FFE-C5FFF5930E7A}"/>
    <dgm:cxn modelId="{D3EF7E05-5DB1-4A57-90DB-25270BE847EB}" srcId="{C64A0D12-BC00-4F04-AEDD-FF7192FB96D4}" destId="{AA3CF86F-B13A-4299-9B6F-6E2AF533C744}" srcOrd="0" destOrd="0" parTransId="{30155733-AB10-4E10-B4DE-8862324EDBDD}" sibTransId="{45F68F95-0D5C-4346-B4D0-691215E83BD3}"/>
    <dgm:cxn modelId="{796A3E35-4368-4BAC-B8C0-C366C575A7EF}" type="presOf" srcId="{92AB1AE3-2020-4F61-AAA9-8700616D54E2}" destId="{E51C7A6C-3168-4005-A63B-36ACA59DDFF2}" srcOrd="0" destOrd="0" presId="urn:microsoft.com/office/officeart/2005/8/layout/radial6"/>
    <dgm:cxn modelId="{9ADD8F08-EE3F-41A0-8E8C-9BE2D4C20958}" type="presOf" srcId="{FD95000C-8846-403A-9607-53EF521A7DC0}" destId="{BDFA1850-C107-4FE2-B282-BA149989E159}" srcOrd="0" destOrd="0" presId="urn:microsoft.com/office/officeart/2005/8/layout/radial6"/>
    <dgm:cxn modelId="{75760FA7-8050-40DC-885C-060E8C3E598E}" srcId="{C64A0D12-BC00-4F04-AEDD-FF7192FB96D4}" destId="{92AB1AE3-2020-4F61-AAA9-8700616D54E2}" srcOrd="4" destOrd="0" parTransId="{190BD0CF-759D-42D4-973B-28F81DC46740}" sibTransId="{65AD3717-980F-4519-B5A2-9FF7E2FF5673}"/>
    <dgm:cxn modelId="{70254A3D-087F-4E4A-B026-30F0BB588778}" srcId="{83481D85-2C43-427C-BF86-6D6DB895E354}" destId="{C64A0D12-BC00-4F04-AEDD-FF7192FB96D4}" srcOrd="0" destOrd="0" parTransId="{DBF7A324-E7CD-4C4C-9E30-1EF2E1E3A8D2}" sibTransId="{58E447A4-D0FA-4235-A083-00850036D4EE}"/>
    <dgm:cxn modelId="{F24001C2-7B62-4A4E-9CD1-D2120190F795}" type="presOf" srcId="{4075CF1B-E1EF-4EBA-B6F0-842A72356E76}" destId="{A4B00E37-A802-437B-A4A1-FBFCD62EB935}" srcOrd="0" destOrd="0" presId="urn:microsoft.com/office/officeart/2005/8/layout/radial6"/>
    <dgm:cxn modelId="{6B12832D-1320-47A8-96FA-08CDFF3CD3A1}" type="presOf" srcId="{45F68F95-0D5C-4346-B4D0-691215E83BD3}" destId="{1E46830A-68AC-49C5-9787-7E52ED785322}" srcOrd="0" destOrd="0" presId="urn:microsoft.com/office/officeart/2005/8/layout/radial6"/>
    <dgm:cxn modelId="{848869F3-4BAF-42B8-9D88-1EBD3422CAC8}" type="presOf" srcId="{A0567BF3-72C6-4C96-9F7A-04783BB2BD2D}" destId="{2387C4D6-16A5-489B-B4BA-891983CE415B}" srcOrd="0" destOrd="0" presId="urn:microsoft.com/office/officeart/2005/8/layout/radial6"/>
    <dgm:cxn modelId="{69A776C1-E464-4D82-BE78-CBD5378C3C8F}" type="presOf" srcId="{6AF7981C-B9AB-4FD2-8FFE-C5FFF5930E7A}" destId="{3EF6DD71-5711-487B-93E0-4D1579603861}" srcOrd="0" destOrd="0" presId="urn:microsoft.com/office/officeart/2005/8/layout/radial6"/>
    <dgm:cxn modelId="{E75099AE-1E11-437F-A8BF-172F75EB8659}" type="presOf" srcId="{AA3CF86F-B13A-4299-9B6F-6E2AF533C744}" destId="{CF87B4CE-99FA-4DEF-B1FA-901DBB26403D}" srcOrd="0" destOrd="0" presId="urn:microsoft.com/office/officeart/2005/8/layout/radial6"/>
    <dgm:cxn modelId="{A8D48667-25C2-443D-B7F3-8E7AC0D85D34}" type="presOf" srcId="{FABEB64E-0811-4C2C-B725-37A28CD7803E}" destId="{90385E7D-D46A-438C-ACA0-34B38F01F404}" srcOrd="0" destOrd="0" presId="urn:microsoft.com/office/officeart/2005/8/layout/radial6"/>
    <dgm:cxn modelId="{86CF6E77-8164-4A18-8917-D63D5EF18163}" srcId="{C64A0D12-BC00-4F04-AEDD-FF7192FB96D4}" destId="{BAFE4680-43E3-43BA-B9AF-C3CC4B1D5314}" srcOrd="1" destOrd="0" parTransId="{CBE812DE-C01E-49D9-836A-DA148C6B3E15}" sibTransId="{FABEB64E-0811-4C2C-B725-37A28CD7803E}"/>
    <dgm:cxn modelId="{D18D5599-B3F3-4928-BBC0-5969E6185868}" type="presOf" srcId="{C64A0D12-BC00-4F04-AEDD-FF7192FB96D4}" destId="{9C2CAB3A-AC1F-4A9B-A85C-423F54A31533}" srcOrd="0" destOrd="0" presId="urn:microsoft.com/office/officeart/2005/8/layout/radial6"/>
    <dgm:cxn modelId="{092ACE04-6660-4B39-8559-CEA1F1A6EFC1}" type="presParOf" srcId="{10047325-DF6B-4C4A-8D0C-45F83ECE2EB4}" destId="{9C2CAB3A-AC1F-4A9B-A85C-423F54A31533}" srcOrd="0" destOrd="0" presId="urn:microsoft.com/office/officeart/2005/8/layout/radial6"/>
    <dgm:cxn modelId="{0AB28130-36B1-42D2-96AF-CE672EC3659D}" type="presParOf" srcId="{10047325-DF6B-4C4A-8D0C-45F83ECE2EB4}" destId="{CF87B4CE-99FA-4DEF-B1FA-901DBB26403D}" srcOrd="1" destOrd="0" presId="urn:microsoft.com/office/officeart/2005/8/layout/radial6"/>
    <dgm:cxn modelId="{F576452F-1FF4-49CD-89D0-53B1AF1EDDD4}" type="presParOf" srcId="{10047325-DF6B-4C4A-8D0C-45F83ECE2EB4}" destId="{B7AAE418-6476-4E53-A426-37DBF86AF96F}" srcOrd="2" destOrd="0" presId="urn:microsoft.com/office/officeart/2005/8/layout/radial6"/>
    <dgm:cxn modelId="{4BDF961B-20D8-4273-AF30-4F6077C5C3BC}" type="presParOf" srcId="{10047325-DF6B-4C4A-8D0C-45F83ECE2EB4}" destId="{1E46830A-68AC-49C5-9787-7E52ED785322}" srcOrd="3" destOrd="0" presId="urn:microsoft.com/office/officeart/2005/8/layout/radial6"/>
    <dgm:cxn modelId="{708A26B2-8C1E-48BC-88E6-198AD89AE637}" type="presParOf" srcId="{10047325-DF6B-4C4A-8D0C-45F83ECE2EB4}" destId="{95D6A8F4-D0A6-4CF7-880B-4E7A93B1AED7}" srcOrd="4" destOrd="0" presId="urn:microsoft.com/office/officeart/2005/8/layout/radial6"/>
    <dgm:cxn modelId="{CC619C70-C5BA-463F-93D7-6FA423A52228}" type="presParOf" srcId="{10047325-DF6B-4C4A-8D0C-45F83ECE2EB4}" destId="{B46B37B0-62C7-4953-B802-686533FCA7B3}" srcOrd="5" destOrd="0" presId="urn:microsoft.com/office/officeart/2005/8/layout/radial6"/>
    <dgm:cxn modelId="{8C39EDA7-EDC1-4B78-965B-51A7FE0B5BC5}" type="presParOf" srcId="{10047325-DF6B-4C4A-8D0C-45F83ECE2EB4}" destId="{90385E7D-D46A-438C-ACA0-34B38F01F404}" srcOrd="6" destOrd="0" presId="urn:microsoft.com/office/officeart/2005/8/layout/radial6"/>
    <dgm:cxn modelId="{E864AF2E-1206-40A5-9A45-E27AE4A06023}" type="presParOf" srcId="{10047325-DF6B-4C4A-8D0C-45F83ECE2EB4}" destId="{A4B00E37-A802-437B-A4A1-FBFCD62EB935}" srcOrd="7" destOrd="0" presId="urn:microsoft.com/office/officeart/2005/8/layout/radial6"/>
    <dgm:cxn modelId="{7B78B6DF-AD4A-4E84-844D-253E86336810}" type="presParOf" srcId="{10047325-DF6B-4C4A-8D0C-45F83ECE2EB4}" destId="{1AA3D75F-C330-45A9-A88E-E78159C56CBE}" srcOrd="8" destOrd="0" presId="urn:microsoft.com/office/officeart/2005/8/layout/radial6"/>
    <dgm:cxn modelId="{8B8B7C90-9D98-4A50-869B-D8255056CA21}" type="presParOf" srcId="{10047325-DF6B-4C4A-8D0C-45F83ECE2EB4}" destId="{2387C4D6-16A5-489B-B4BA-891983CE415B}" srcOrd="9" destOrd="0" presId="urn:microsoft.com/office/officeart/2005/8/layout/radial6"/>
    <dgm:cxn modelId="{EF7FD575-316C-49DF-8FDC-FDDCF8454B41}" type="presParOf" srcId="{10047325-DF6B-4C4A-8D0C-45F83ECE2EB4}" destId="{BDFA1850-C107-4FE2-B282-BA149989E159}" srcOrd="10" destOrd="0" presId="urn:microsoft.com/office/officeart/2005/8/layout/radial6"/>
    <dgm:cxn modelId="{3264E37C-3A59-41D6-B16D-3C5F274C1E46}" type="presParOf" srcId="{10047325-DF6B-4C4A-8D0C-45F83ECE2EB4}" destId="{316F672C-F9F2-4C2A-93DB-342B157FC7DB}" srcOrd="11" destOrd="0" presId="urn:microsoft.com/office/officeart/2005/8/layout/radial6"/>
    <dgm:cxn modelId="{1802A8E7-BF4F-4851-A70A-03300A42FC49}" type="presParOf" srcId="{10047325-DF6B-4C4A-8D0C-45F83ECE2EB4}" destId="{3EF6DD71-5711-487B-93E0-4D1579603861}" srcOrd="12" destOrd="0" presId="urn:microsoft.com/office/officeart/2005/8/layout/radial6"/>
    <dgm:cxn modelId="{D445534F-292D-44D8-B366-F4641DA69D11}" type="presParOf" srcId="{10047325-DF6B-4C4A-8D0C-45F83ECE2EB4}" destId="{E51C7A6C-3168-4005-A63B-36ACA59DDFF2}" srcOrd="13" destOrd="0" presId="urn:microsoft.com/office/officeart/2005/8/layout/radial6"/>
    <dgm:cxn modelId="{F265EF8F-1D25-4209-AFBA-70D1D742A392}" type="presParOf" srcId="{10047325-DF6B-4C4A-8D0C-45F83ECE2EB4}" destId="{FC657EB4-C7AA-412C-8EEC-B649C4195E17}" srcOrd="14" destOrd="0" presId="urn:microsoft.com/office/officeart/2005/8/layout/radial6"/>
    <dgm:cxn modelId="{4A557A24-FB66-4509-A46D-35C7B43361DB}" type="presParOf" srcId="{10047325-DF6B-4C4A-8D0C-45F83ECE2EB4}" destId="{02FB64A0-8EE1-4319-B9AE-84B0311BB386}" srcOrd="15"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CD5144-DE78-4719-91F1-7C4EDC90031F}" type="datetimeFigureOut">
              <a:rPr lang="es-CR" smtClean="0"/>
              <a:pPr/>
              <a:t>11/05/2011</a:t>
            </a:fld>
            <a:endParaRPr lang="es-C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80A05B-0407-4FBF-A5BA-CF2562972B0C}" type="slidenum">
              <a:rPr lang="es-CR" smtClean="0"/>
              <a:pPr/>
              <a:t>‹Nº›</a:t>
            </a:fld>
            <a:endParaRPr lang="es-C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0DA8424-49D9-4807-A300-4EAF9FA51BFA}" type="slidenum">
              <a:rPr lang="es-CR" smtClean="0"/>
              <a:pPr/>
              <a:t>1</a:t>
            </a:fld>
            <a:endParaRPr lang="es-C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0DA8424-49D9-4807-A300-4EAF9FA51BFA}" type="slidenum">
              <a:rPr lang="es-CR" smtClean="0"/>
              <a:pPr/>
              <a:t>2</a:t>
            </a:fld>
            <a:endParaRPr lang="es-C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0DA8424-49D9-4807-A300-4EAF9FA51BFA}" type="slidenum">
              <a:rPr lang="es-CR" smtClean="0"/>
              <a:pPr/>
              <a:t>3</a:t>
            </a:fld>
            <a:endParaRPr lang="es-C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0DA8424-49D9-4807-A300-4EAF9FA51BFA}" type="slidenum">
              <a:rPr lang="es-CR" smtClean="0"/>
              <a:pPr/>
              <a:t>4</a:t>
            </a:fld>
            <a:endParaRPr lang="es-C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0DA8424-49D9-4807-A300-4EAF9FA51BFA}" type="slidenum">
              <a:rPr lang="es-CR" smtClean="0"/>
              <a:pPr/>
              <a:t>5</a:t>
            </a:fld>
            <a:endParaRPr lang="es-C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0DA8424-49D9-4807-A300-4EAF9FA51BFA}" type="slidenum">
              <a:rPr lang="es-CR" smtClean="0"/>
              <a:pPr/>
              <a:t>6</a:t>
            </a:fld>
            <a:endParaRPr lang="es-C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0DA8424-49D9-4807-A300-4EAF9FA51BFA}" type="slidenum">
              <a:rPr lang="es-CR" smtClean="0"/>
              <a:pPr/>
              <a:t>7</a:t>
            </a:fld>
            <a:endParaRPr lang="es-C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51E744-A672-4FAE-BD00-6EFB812910EF}" type="datetimeFigureOut">
              <a:rPr lang="es-CR" smtClean="0"/>
              <a:pPr/>
              <a:t>11/05/2011</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F443690A-50F4-489F-AADF-00FFB4647CCF}" type="slidenum">
              <a:rPr lang="es-CR" smtClean="0"/>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1E744-A672-4FAE-BD00-6EFB812910EF}" type="datetimeFigureOut">
              <a:rPr lang="es-CR" smtClean="0"/>
              <a:pPr/>
              <a:t>11/05/2011</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43690A-50F4-489F-AADF-00FFB4647CCF}" type="slidenum">
              <a:rPr lang="es-CR" smtClean="0"/>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costaricacontable.com/arita.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costaricacontable.com/arita.php" TargetMode="Externa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costaricacontable.com/arita.php"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costaricacontable.com/arita.ph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costaricacontable.com/arita.php"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costaricacontable.com/arita.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2049" name="Picture 1"/>
          <p:cNvPicPr>
            <a:picLocks noChangeAspect="1" noChangeArrowheads="1"/>
          </p:cNvPicPr>
          <p:nvPr/>
        </p:nvPicPr>
        <p:blipFill>
          <a:blip r:embed="rId3"/>
          <a:srcRect l="33303" t="18133" r="34073" b="33512"/>
          <a:stretch>
            <a:fillRect/>
          </a:stretch>
        </p:blipFill>
        <p:spPr bwMode="auto">
          <a:xfrm>
            <a:off x="2428860" y="1428736"/>
            <a:ext cx="4200554" cy="3500462"/>
          </a:xfrm>
          <a:prstGeom prst="rect">
            <a:avLst/>
          </a:prstGeom>
          <a:noFill/>
          <a:ln w="9525">
            <a:noFill/>
            <a:miter lim="800000"/>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9144000" cy="1357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2049" name="Picture 1"/>
          <p:cNvPicPr>
            <a:picLocks noChangeAspect="1" noChangeArrowheads="1"/>
          </p:cNvPicPr>
          <p:nvPr/>
        </p:nvPicPr>
        <p:blipFill>
          <a:blip r:embed="rId3"/>
          <a:srcRect l="33303" t="18133" r="34073" b="33512"/>
          <a:stretch>
            <a:fillRect/>
          </a:stretch>
        </p:blipFill>
        <p:spPr bwMode="auto">
          <a:xfrm>
            <a:off x="0" y="0"/>
            <a:ext cx="2400289" cy="2000240"/>
          </a:xfrm>
          <a:prstGeom prst="rect">
            <a:avLst/>
          </a:prstGeom>
          <a:ln>
            <a:headEnd/>
            <a:tailEnd/>
          </a:ln>
        </p:spPr>
        <p:style>
          <a:lnRef idx="3">
            <a:schemeClr val="lt1"/>
          </a:lnRef>
          <a:fillRef idx="1">
            <a:schemeClr val="accent1"/>
          </a:fillRef>
          <a:effectRef idx="1">
            <a:schemeClr val="accent1"/>
          </a:effectRef>
          <a:fontRef idx="minor">
            <a:schemeClr val="lt1"/>
          </a:fontRef>
        </p:style>
      </p:pic>
      <p:sp>
        <p:nvSpPr>
          <p:cNvPr id="7" name="6 CuadroTexto"/>
          <p:cNvSpPr txBox="1"/>
          <p:nvPr/>
        </p:nvSpPr>
        <p:spPr>
          <a:xfrm>
            <a:off x="5572100" y="1071546"/>
            <a:ext cx="3571900" cy="58477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s-MX" sz="3200" i="1" dirty="0" smtClean="0"/>
              <a:t>ARITA</a:t>
            </a:r>
            <a:endParaRPr lang="es-CR" sz="3200" i="1" dirty="0"/>
          </a:p>
        </p:txBody>
      </p:sp>
      <p:sp>
        <p:nvSpPr>
          <p:cNvPr id="8" name="7 CuadroTexto"/>
          <p:cNvSpPr txBox="1"/>
          <p:nvPr/>
        </p:nvSpPr>
        <p:spPr>
          <a:xfrm>
            <a:off x="285688" y="2571744"/>
            <a:ext cx="8858312" cy="923330"/>
          </a:xfrm>
          <a:prstGeom prst="rect">
            <a:avLst/>
          </a:prstGeom>
          <a:noFill/>
        </p:spPr>
        <p:txBody>
          <a:bodyPr wrap="square" rtlCol="0">
            <a:spAutoFit/>
          </a:bodyPr>
          <a:lstStyle/>
          <a:p>
            <a:endParaRPr lang="es-MX" dirty="0" smtClean="0"/>
          </a:p>
          <a:p>
            <a:endParaRPr lang="es-MX" dirty="0"/>
          </a:p>
          <a:p>
            <a:endParaRPr lang="es-CR" dirty="0"/>
          </a:p>
        </p:txBody>
      </p:sp>
      <p:sp>
        <p:nvSpPr>
          <p:cNvPr id="6" name="5 Rectángulo"/>
          <p:cNvSpPr/>
          <p:nvPr/>
        </p:nvSpPr>
        <p:spPr>
          <a:xfrm>
            <a:off x="642910" y="2357430"/>
            <a:ext cx="8001056" cy="1200329"/>
          </a:xfrm>
          <a:prstGeom prst="rect">
            <a:avLst/>
          </a:prstGeom>
        </p:spPr>
        <p:txBody>
          <a:bodyPr wrap="square">
            <a:spAutoFit/>
          </a:bodyPr>
          <a:lstStyle/>
          <a:p>
            <a:pPr algn="just"/>
            <a:r>
              <a:rPr lang="es-CR" dirty="0" smtClean="0"/>
              <a:t>Las empresas (</a:t>
            </a:r>
            <a:r>
              <a:rPr lang="es-CR" dirty="0" err="1" smtClean="0"/>
              <a:t>PyMes</a:t>
            </a:r>
            <a:r>
              <a:rPr lang="es-CR" dirty="0" smtClean="0"/>
              <a:t>) en Costa Rica tienen fundamentalmente los mismos problemas, por lo que hemos desarrollado un modelo (llamado </a:t>
            </a:r>
            <a:r>
              <a:rPr lang="es-CR" b="1" dirty="0" err="1" smtClean="0"/>
              <a:t>Arita</a:t>
            </a:r>
            <a:r>
              <a:rPr lang="es-CR" dirty="0" smtClean="0"/>
              <a:t>), que soluciona la mayoría de los problemas del quehacer diario del empresario, enfocado a generar riqueza para el empresario (más ingresos con menos gastos).</a:t>
            </a:r>
            <a:endParaRPr lang="es-CR" dirty="0"/>
          </a:p>
        </p:txBody>
      </p:sp>
      <p:sp>
        <p:nvSpPr>
          <p:cNvPr id="9" name="8 CuadroTexto"/>
          <p:cNvSpPr txBox="1"/>
          <p:nvPr/>
        </p:nvSpPr>
        <p:spPr>
          <a:xfrm>
            <a:off x="928662" y="3929066"/>
            <a:ext cx="7286676" cy="2031325"/>
          </a:xfrm>
          <a:prstGeom prst="rect">
            <a:avLst/>
          </a:prstGeom>
          <a:noFill/>
        </p:spPr>
        <p:txBody>
          <a:bodyPr wrap="square" rtlCol="0">
            <a:spAutoFit/>
          </a:bodyPr>
          <a:lstStyle/>
          <a:p>
            <a:pPr algn="ctr">
              <a:buFont typeface="Arial" pitchFamily="34" charset="0"/>
              <a:buChar char="•"/>
            </a:pPr>
            <a:r>
              <a:rPr lang="es-CR" dirty="0" smtClean="0">
                <a:hlinkClick r:id="rId4"/>
              </a:rPr>
              <a:t> Descripción de </a:t>
            </a:r>
            <a:r>
              <a:rPr lang="es-CR" b="1" dirty="0" err="1" smtClean="0">
                <a:hlinkClick r:id="rId4"/>
              </a:rPr>
              <a:t>Arita</a:t>
            </a:r>
            <a:endParaRPr lang="es-CR" b="1" dirty="0" smtClean="0"/>
          </a:p>
          <a:p>
            <a:pPr algn="ctr">
              <a:buFont typeface="Arial" pitchFamily="34" charset="0"/>
              <a:buChar char="•"/>
            </a:pPr>
            <a:endParaRPr lang="es-CR" b="1" dirty="0" smtClean="0"/>
          </a:p>
          <a:p>
            <a:pPr algn="ctr">
              <a:buFont typeface="Arial" pitchFamily="34" charset="0"/>
              <a:buChar char="•"/>
            </a:pPr>
            <a:r>
              <a:rPr lang="es-CR" dirty="0" smtClean="0">
                <a:hlinkClick r:id="rId4"/>
              </a:rPr>
              <a:t> Áreas de Decisión</a:t>
            </a:r>
            <a:endParaRPr lang="es-CR" dirty="0" smtClean="0"/>
          </a:p>
          <a:p>
            <a:pPr algn="ctr">
              <a:buFont typeface="Arial" pitchFamily="34" charset="0"/>
              <a:buChar char="•"/>
            </a:pPr>
            <a:endParaRPr lang="es-CR" dirty="0" smtClean="0"/>
          </a:p>
          <a:p>
            <a:pPr algn="ctr">
              <a:buFont typeface="Arial" pitchFamily="34" charset="0"/>
              <a:buChar char="•"/>
            </a:pPr>
            <a:r>
              <a:rPr lang="es-CR" dirty="0" smtClean="0">
                <a:hlinkClick r:id="rId4"/>
              </a:rPr>
              <a:t> ¿Cómo Funciona la implementación de </a:t>
            </a:r>
            <a:r>
              <a:rPr lang="es-CR" b="1" dirty="0" err="1" smtClean="0">
                <a:hlinkClick r:id="rId4"/>
              </a:rPr>
              <a:t>Arita</a:t>
            </a:r>
            <a:r>
              <a:rPr lang="es-CR" dirty="0" smtClean="0">
                <a:hlinkClick r:id="rId4"/>
              </a:rPr>
              <a:t>?</a:t>
            </a:r>
            <a:endParaRPr lang="es-CR" dirty="0" smtClean="0"/>
          </a:p>
          <a:p>
            <a:pPr algn="ctr">
              <a:buFont typeface="Arial" pitchFamily="34" charset="0"/>
              <a:buChar char="•"/>
            </a:pPr>
            <a:endParaRPr lang="es-CR" dirty="0" smtClean="0"/>
          </a:p>
          <a:p>
            <a:pPr algn="ctr">
              <a:buFont typeface="Arial" pitchFamily="34" charset="0"/>
              <a:buChar char="•"/>
            </a:pPr>
            <a:r>
              <a:rPr lang="es-CR" dirty="0" smtClean="0">
                <a:hlinkClick r:id="rId4"/>
              </a:rPr>
              <a:t> ¿Cuánto cuesta </a:t>
            </a:r>
            <a:r>
              <a:rPr lang="es-CR" b="1" dirty="0" err="1" smtClean="0">
                <a:hlinkClick r:id="rId4"/>
              </a:rPr>
              <a:t>Arita</a:t>
            </a:r>
            <a:r>
              <a:rPr lang="es-CR" dirty="0" smtClean="0">
                <a:hlinkClick r:id="rId4"/>
              </a:rPr>
              <a:t>?</a:t>
            </a:r>
            <a:endParaRPr lang="es-CR" dirty="0"/>
          </a:p>
        </p:txBody>
      </p:sp>
      <p:sp>
        <p:nvSpPr>
          <p:cNvPr id="4097" name="Rectangle 1"/>
          <p:cNvSpPr>
            <a:spLocks noChangeArrowheads="1"/>
          </p:cNvSpPr>
          <p:nvPr/>
        </p:nvSpPr>
        <p:spPr bwMode="auto">
          <a:xfrm>
            <a:off x="0" y="0"/>
            <a:ext cx="65" cy="430887"/>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t/>
            </a:r>
            <a:b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br>
            <a:endParaRPr kumimoji="0" lang="es-C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11 CuadroTexto"/>
          <p:cNvSpPr txBox="1"/>
          <p:nvPr/>
        </p:nvSpPr>
        <p:spPr>
          <a:xfrm>
            <a:off x="0" y="6334780"/>
            <a:ext cx="91440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a:r>
              <a:rPr lang="es-MX" sz="2800" i="1" dirty="0" smtClean="0"/>
              <a:t>www.costaricacontable.com</a:t>
            </a:r>
            <a:endParaRPr lang="es-CR" sz="28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9144000" cy="1357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2049" name="Picture 1"/>
          <p:cNvPicPr>
            <a:picLocks noChangeAspect="1" noChangeArrowheads="1"/>
          </p:cNvPicPr>
          <p:nvPr/>
        </p:nvPicPr>
        <p:blipFill>
          <a:blip r:embed="rId3"/>
          <a:srcRect l="33303" t="18133" r="34073" b="33512"/>
          <a:stretch>
            <a:fillRect/>
          </a:stretch>
        </p:blipFill>
        <p:spPr bwMode="auto">
          <a:xfrm>
            <a:off x="0" y="0"/>
            <a:ext cx="2400289" cy="2000240"/>
          </a:xfrm>
          <a:prstGeom prst="rect">
            <a:avLst/>
          </a:prstGeom>
          <a:ln>
            <a:headEnd/>
            <a:tailEnd/>
          </a:ln>
        </p:spPr>
        <p:style>
          <a:lnRef idx="3">
            <a:schemeClr val="lt1"/>
          </a:lnRef>
          <a:fillRef idx="1">
            <a:schemeClr val="accent1"/>
          </a:fillRef>
          <a:effectRef idx="1">
            <a:schemeClr val="accent1"/>
          </a:effectRef>
          <a:fontRef idx="minor">
            <a:schemeClr val="lt1"/>
          </a:fontRef>
        </p:style>
      </p:pic>
      <p:sp>
        <p:nvSpPr>
          <p:cNvPr id="7" name="6 CuadroTexto"/>
          <p:cNvSpPr txBox="1"/>
          <p:nvPr/>
        </p:nvSpPr>
        <p:spPr>
          <a:xfrm>
            <a:off x="5572100" y="1071546"/>
            <a:ext cx="35719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s-MX" sz="2800" i="1" dirty="0" smtClean="0"/>
              <a:t>ARITA</a:t>
            </a:r>
            <a:endParaRPr lang="es-CR" sz="2800" i="1" dirty="0"/>
          </a:p>
        </p:txBody>
      </p:sp>
      <p:sp>
        <p:nvSpPr>
          <p:cNvPr id="8" name="7 CuadroTexto"/>
          <p:cNvSpPr txBox="1"/>
          <p:nvPr/>
        </p:nvSpPr>
        <p:spPr>
          <a:xfrm>
            <a:off x="285688" y="2571744"/>
            <a:ext cx="8858312" cy="1200329"/>
          </a:xfrm>
          <a:prstGeom prst="rect">
            <a:avLst/>
          </a:prstGeom>
          <a:noFill/>
        </p:spPr>
        <p:txBody>
          <a:bodyPr wrap="square" rtlCol="0">
            <a:spAutoFit/>
          </a:bodyPr>
          <a:lstStyle/>
          <a:p>
            <a:pPr lvl="1"/>
            <a:r>
              <a:rPr lang="es-MX" dirty="0" smtClean="0"/>
              <a:t> </a:t>
            </a:r>
            <a:endParaRPr lang="es-MX" dirty="0"/>
          </a:p>
          <a:p>
            <a:endParaRPr lang="es-MX" dirty="0" smtClean="0"/>
          </a:p>
          <a:p>
            <a:endParaRPr lang="es-MX" dirty="0"/>
          </a:p>
          <a:p>
            <a:endParaRPr lang="es-CR" dirty="0"/>
          </a:p>
        </p:txBody>
      </p:sp>
      <p:sp>
        <p:nvSpPr>
          <p:cNvPr id="9" name="8 CuadroTexto"/>
          <p:cNvSpPr txBox="1"/>
          <p:nvPr/>
        </p:nvSpPr>
        <p:spPr>
          <a:xfrm>
            <a:off x="928662" y="3929066"/>
            <a:ext cx="7286676" cy="369332"/>
          </a:xfrm>
          <a:prstGeom prst="rect">
            <a:avLst/>
          </a:prstGeom>
          <a:noFill/>
        </p:spPr>
        <p:txBody>
          <a:bodyPr wrap="square" rtlCol="0">
            <a:spAutoFit/>
          </a:bodyPr>
          <a:lstStyle/>
          <a:p>
            <a:r>
              <a:rPr lang="es-CR" dirty="0" smtClean="0">
                <a:hlinkClick r:id="rId4"/>
              </a:rPr>
              <a:t> </a:t>
            </a:r>
            <a:endParaRPr lang="es-CR" dirty="0"/>
          </a:p>
        </p:txBody>
      </p:sp>
      <p:sp>
        <p:nvSpPr>
          <p:cNvPr id="4097" name="Rectangle 1"/>
          <p:cNvSpPr>
            <a:spLocks noChangeArrowheads="1"/>
          </p:cNvSpPr>
          <p:nvPr/>
        </p:nvSpPr>
        <p:spPr bwMode="auto">
          <a:xfrm>
            <a:off x="0" y="0"/>
            <a:ext cx="65" cy="430887"/>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t/>
            </a:r>
            <a:b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br>
            <a:endParaRPr kumimoji="0" lang="es-C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82" name="Imagen 4"/>
          <p:cNvPicPr>
            <a:picLocks noChangeAspect="1" noChangeArrowheads="1"/>
          </p:cNvPicPr>
          <p:nvPr/>
        </p:nvPicPr>
        <p:blipFill>
          <a:blip r:embed="rId5"/>
          <a:srcRect/>
          <a:stretch>
            <a:fillRect/>
          </a:stretch>
        </p:blipFill>
        <p:spPr bwMode="auto">
          <a:xfrm>
            <a:off x="0" y="2137851"/>
            <a:ext cx="5715008" cy="3720041"/>
          </a:xfrm>
          <a:prstGeom prst="rect">
            <a:avLst/>
          </a:prstGeom>
          <a:noFill/>
          <a:ln w="9525">
            <a:noFill/>
            <a:miter lim="800000"/>
            <a:headEnd/>
            <a:tailEnd/>
          </a:ln>
        </p:spPr>
      </p:pic>
      <p:sp>
        <p:nvSpPr>
          <p:cNvPr id="10" name="9 CuadroTexto"/>
          <p:cNvSpPr txBox="1"/>
          <p:nvPr/>
        </p:nvSpPr>
        <p:spPr>
          <a:xfrm>
            <a:off x="0" y="6334780"/>
            <a:ext cx="91440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a:r>
              <a:rPr lang="es-MX" sz="2800" i="1" dirty="0" smtClean="0"/>
              <a:t>www.costaricacontable.com</a:t>
            </a:r>
            <a:endParaRPr lang="es-CR" sz="2800" i="1" dirty="0"/>
          </a:p>
        </p:txBody>
      </p:sp>
      <p:sp>
        <p:nvSpPr>
          <p:cNvPr id="11" name="10 CuadroTexto"/>
          <p:cNvSpPr txBox="1"/>
          <p:nvPr/>
        </p:nvSpPr>
        <p:spPr>
          <a:xfrm>
            <a:off x="2500298" y="357166"/>
            <a:ext cx="4143404" cy="584775"/>
          </a:xfrm>
          <a:prstGeom prst="rect">
            <a:avLst/>
          </a:prstGeom>
          <a:noFill/>
        </p:spPr>
        <p:txBody>
          <a:bodyPr wrap="square" rtlCol="0">
            <a:spAutoFit/>
          </a:bodyPr>
          <a:lstStyle/>
          <a:p>
            <a:pPr algn="ctr"/>
            <a:r>
              <a:rPr lang="es-MX" sz="3200" dirty="0" smtClean="0">
                <a:solidFill>
                  <a:schemeClr val="bg1"/>
                </a:solidFill>
              </a:rPr>
              <a:t>Áreas de Decisión</a:t>
            </a:r>
            <a:endParaRPr lang="es-CR" sz="3200" dirty="0">
              <a:solidFill>
                <a:schemeClr val="bg1"/>
              </a:solidFill>
            </a:endParaRPr>
          </a:p>
        </p:txBody>
      </p:sp>
      <p:sp>
        <p:nvSpPr>
          <p:cNvPr id="14" name="13 Rectángulo"/>
          <p:cNvSpPr/>
          <p:nvPr/>
        </p:nvSpPr>
        <p:spPr>
          <a:xfrm>
            <a:off x="5715008" y="2143116"/>
            <a:ext cx="3428992" cy="369331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r>
              <a:rPr lang="es-CR" b="1" dirty="0" smtClean="0"/>
              <a:t>Costa Rica Contable </a:t>
            </a:r>
            <a:r>
              <a:rPr lang="es-CR" dirty="0" smtClean="0"/>
              <a:t>ha identificado que los problemas del empresario (hay que vender, producir, manejar al personal, cobrar, pagar a proveedores, Tributación, Municipalidad, </a:t>
            </a:r>
            <a:r>
              <a:rPr lang="es-CR" dirty="0" err="1" smtClean="0"/>
              <a:t>etc</a:t>
            </a:r>
            <a:r>
              <a:rPr lang="es-CR" dirty="0" smtClean="0"/>
              <a:t>) se pueden dividir en 6 áreas de decisión. </a:t>
            </a:r>
          </a:p>
          <a:p>
            <a:pPr algn="just"/>
            <a:endParaRPr lang="es-CR" dirty="0" smtClean="0"/>
          </a:p>
          <a:p>
            <a:pPr algn="just"/>
            <a:r>
              <a:rPr lang="es-CR" b="1" dirty="0" err="1" smtClean="0"/>
              <a:t>Arita</a:t>
            </a:r>
            <a:r>
              <a:rPr lang="es-CR" dirty="0" smtClean="0"/>
              <a:t> es un modelo, diseñado con diagramas muy simples, que ordena las áreas de decisión de la empresa. </a:t>
            </a:r>
            <a:endParaRPr lang="es-C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9144000" cy="1357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2049" name="Picture 1"/>
          <p:cNvPicPr>
            <a:picLocks noChangeAspect="1" noChangeArrowheads="1"/>
          </p:cNvPicPr>
          <p:nvPr/>
        </p:nvPicPr>
        <p:blipFill>
          <a:blip r:embed="rId3"/>
          <a:srcRect l="33303" t="18133" r="34073" b="33512"/>
          <a:stretch>
            <a:fillRect/>
          </a:stretch>
        </p:blipFill>
        <p:spPr bwMode="auto">
          <a:xfrm>
            <a:off x="0" y="0"/>
            <a:ext cx="2400289" cy="2000240"/>
          </a:xfrm>
          <a:prstGeom prst="rect">
            <a:avLst/>
          </a:prstGeom>
          <a:ln>
            <a:headEnd/>
            <a:tailEnd/>
          </a:ln>
        </p:spPr>
        <p:style>
          <a:lnRef idx="3">
            <a:schemeClr val="lt1"/>
          </a:lnRef>
          <a:fillRef idx="1">
            <a:schemeClr val="accent1"/>
          </a:fillRef>
          <a:effectRef idx="1">
            <a:schemeClr val="accent1"/>
          </a:effectRef>
          <a:fontRef idx="minor">
            <a:schemeClr val="lt1"/>
          </a:fontRef>
        </p:style>
      </p:pic>
      <p:sp>
        <p:nvSpPr>
          <p:cNvPr id="7" name="6 CuadroTexto"/>
          <p:cNvSpPr txBox="1"/>
          <p:nvPr/>
        </p:nvSpPr>
        <p:spPr>
          <a:xfrm>
            <a:off x="5572100" y="1071546"/>
            <a:ext cx="35719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s-MX" sz="2800" i="1" dirty="0" smtClean="0"/>
              <a:t>ARITA</a:t>
            </a:r>
            <a:endParaRPr lang="es-CR" sz="2800" i="1" dirty="0"/>
          </a:p>
        </p:txBody>
      </p:sp>
      <p:sp>
        <p:nvSpPr>
          <p:cNvPr id="8" name="7 CuadroTexto"/>
          <p:cNvSpPr txBox="1"/>
          <p:nvPr/>
        </p:nvSpPr>
        <p:spPr>
          <a:xfrm>
            <a:off x="285688" y="2571744"/>
            <a:ext cx="8858312" cy="1200329"/>
          </a:xfrm>
          <a:prstGeom prst="rect">
            <a:avLst/>
          </a:prstGeom>
          <a:noFill/>
        </p:spPr>
        <p:txBody>
          <a:bodyPr wrap="square" rtlCol="0">
            <a:spAutoFit/>
          </a:bodyPr>
          <a:lstStyle/>
          <a:p>
            <a:pPr lvl="1"/>
            <a:r>
              <a:rPr lang="es-MX" dirty="0" smtClean="0"/>
              <a:t> </a:t>
            </a:r>
            <a:endParaRPr lang="es-MX" dirty="0"/>
          </a:p>
          <a:p>
            <a:endParaRPr lang="es-MX" dirty="0" smtClean="0"/>
          </a:p>
          <a:p>
            <a:endParaRPr lang="es-MX" dirty="0"/>
          </a:p>
          <a:p>
            <a:endParaRPr lang="es-CR" dirty="0"/>
          </a:p>
        </p:txBody>
      </p:sp>
      <p:sp>
        <p:nvSpPr>
          <p:cNvPr id="9" name="8 CuadroTexto"/>
          <p:cNvSpPr txBox="1"/>
          <p:nvPr/>
        </p:nvSpPr>
        <p:spPr>
          <a:xfrm>
            <a:off x="928662" y="3929066"/>
            <a:ext cx="7286676" cy="369332"/>
          </a:xfrm>
          <a:prstGeom prst="rect">
            <a:avLst/>
          </a:prstGeom>
          <a:noFill/>
        </p:spPr>
        <p:txBody>
          <a:bodyPr wrap="square" rtlCol="0">
            <a:spAutoFit/>
          </a:bodyPr>
          <a:lstStyle/>
          <a:p>
            <a:r>
              <a:rPr lang="es-CR" dirty="0" smtClean="0">
                <a:hlinkClick r:id="rId4"/>
              </a:rPr>
              <a:t> </a:t>
            </a:r>
            <a:endParaRPr lang="es-CR" dirty="0"/>
          </a:p>
        </p:txBody>
      </p:sp>
      <p:sp>
        <p:nvSpPr>
          <p:cNvPr id="4097" name="Rectangle 1"/>
          <p:cNvSpPr>
            <a:spLocks noChangeArrowheads="1"/>
          </p:cNvSpPr>
          <p:nvPr/>
        </p:nvSpPr>
        <p:spPr bwMode="auto">
          <a:xfrm>
            <a:off x="0" y="0"/>
            <a:ext cx="65" cy="430887"/>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t/>
            </a:r>
            <a:b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br>
            <a:endParaRPr kumimoji="0" lang="es-C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9 CuadroTexto"/>
          <p:cNvSpPr txBox="1"/>
          <p:nvPr/>
        </p:nvSpPr>
        <p:spPr>
          <a:xfrm>
            <a:off x="0" y="6334780"/>
            <a:ext cx="91440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a:r>
              <a:rPr lang="es-MX" sz="2800" i="1" dirty="0" smtClean="0"/>
              <a:t>www.costaricacontable.com</a:t>
            </a:r>
            <a:endParaRPr lang="es-CR" sz="2800" i="1" dirty="0"/>
          </a:p>
        </p:txBody>
      </p:sp>
      <p:sp>
        <p:nvSpPr>
          <p:cNvPr id="11" name="10 CuadroTexto"/>
          <p:cNvSpPr txBox="1"/>
          <p:nvPr/>
        </p:nvSpPr>
        <p:spPr>
          <a:xfrm>
            <a:off x="2500298" y="357166"/>
            <a:ext cx="4143404" cy="584775"/>
          </a:xfrm>
          <a:prstGeom prst="rect">
            <a:avLst/>
          </a:prstGeom>
          <a:noFill/>
        </p:spPr>
        <p:txBody>
          <a:bodyPr wrap="square" rtlCol="0">
            <a:spAutoFit/>
          </a:bodyPr>
          <a:lstStyle/>
          <a:p>
            <a:pPr algn="ctr"/>
            <a:r>
              <a:rPr lang="es-MX" sz="3200" dirty="0" smtClean="0">
                <a:solidFill>
                  <a:schemeClr val="bg1"/>
                </a:solidFill>
              </a:rPr>
              <a:t>Descripción</a:t>
            </a:r>
            <a:endParaRPr lang="es-CR" sz="3200" dirty="0">
              <a:solidFill>
                <a:schemeClr val="bg1"/>
              </a:solidFill>
            </a:endParaRPr>
          </a:p>
        </p:txBody>
      </p:sp>
      <p:graphicFrame>
        <p:nvGraphicFramePr>
          <p:cNvPr id="17" name="16 Diagrama"/>
          <p:cNvGraphicFramePr/>
          <p:nvPr/>
        </p:nvGraphicFramePr>
        <p:xfrm>
          <a:off x="857224" y="2357430"/>
          <a:ext cx="7111365" cy="37388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1506" name="Text Box 2"/>
          <p:cNvSpPr txBox="1">
            <a:spLocks noChangeArrowheads="1"/>
          </p:cNvSpPr>
          <p:nvPr/>
        </p:nvSpPr>
        <p:spPr bwMode="auto">
          <a:xfrm>
            <a:off x="571472" y="2857496"/>
            <a:ext cx="1670050" cy="1598613"/>
          </a:xfrm>
          <a:prstGeom prst="rect">
            <a:avLst/>
          </a:prstGeom>
          <a:solidFill>
            <a:srgbClr val="FFFFFF"/>
          </a:solidFill>
          <a:ln w="31750">
            <a:solidFill>
              <a:srgbClr val="F79646"/>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R" sz="1100" b="0" i="0" u="none" strike="noStrike" cap="none" normalizeH="0" baseline="0" smtClean="0">
                <a:ln>
                  <a:noFill/>
                </a:ln>
                <a:solidFill>
                  <a:srgbClr val="000000"/>
                </a:solidFill>
                <a:effectLst/>
                <a:latin typeface="Cambria" pitchFamily="18" charset="0"/>
                <a:cs typeface="Arial" pitchFamily="34" charset="0"/>
              </a:rPr>
              <a:t>Cumplir con las obligaciones que la sociedad exige para poder operar en ella.  Incluye las áreas de Seguridad Social, Seguros e Impuestos principalmente.</a:t>
            </a:r>
            <a:endParaRPr kumimoji="0" lang="es-CR" sz="1800" b="0" i="0" u="none" strike="noStrike" cap="none" normalizeH="0" baseline="0" smtClean="0">
              <a:ln>
                <a:noFill/>
              </a:ln>
              <a:solidFill>
                <a:schemeClr val="tx1"/>
              </a:solidFill>
              <a:effectLst/>
              <a:latin typeface="Arial" pitchFamily="34" charset="0"/>
              <a:cs typeface="Arial" pitchFamily="34" charset="0"/>
            </a:endParaRPr>
          </a:p>
        </p:txBody>
      </p:sp>
      <p:sp>
        <p:nvSpPr>
          <p:cNvPr id="21507" name="Text Box 3"/>
          <p:cNvSpPr txBox="1">
            <a:spLocks noChangeArrowheads="1"/>
          </p:cNvSpPr>
          <p:nvPr/>
        </p:nvSpPr>
        <p:spPr bwMode="auto">
          <a:xfrm>
            <a:off x="214282" y="4786322"/>
            <a:ext cx="2393936" cy="1404958"/>
          </a:xfrm>
          <a:prstGeom prst="rect">
            <a:avLst/>
          </a:prstGeom>
          <a:solidFill>
            <a:srgbClr val="FFFFFF"/>
          </a:solidFill>
          <a:ln w="31750">
            <a:solidFill>
              <a:srgbClr val="943634"/>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R" sz="1100" b="0" i="0" u="none" strike="noStrike" cap="none" normalizeH="0" baseline="0" smtClean="0">
                <a:ln>
                  <a:noFill/>
                </a:ln>
                <a:solidFill>
                  <a:srgbClr val="000000"/>
                </a:solidFill>
                <a:effectLst/>
                <a:latin typeface="Cambria" pitchFamily="18" charset="0"/>
                <a:cs typeface="Arial" pitchFamily="34" charset="0"/>
              </a:rPr>
              <a:t>Es imperativo tener el contenido de mi información ordenada y de fácil acceso.  Debemos entender y usar lo mejor posible el equipo de cómputo, el software que usamos, los mecanismos de seguridad e integridad de los datos en el tiempo.</a:t>
            </a:r>
            <a:endParaRPr kumimoji="0" lang="es-CR" sz="1800" b="0" i="0" u="none" strike="noStrike" cap="none" normalizeH="0" baseline="0" smtClean="0">
              <a:ln>
                <a:noFill/>
              </a:ln>
              <a:solidFill>
                <a:schemeClr val="tx1"/>
              </a:solidFill>
              <a:effectLst/>
              <a:latin typeface="Arial" pitchFamily="34" charset="0"/>
              <a:cs typeface="Arial" pitchFamily="34" charset="0"/>
            </a:endParaRPr>
          </a:p>
        </p:txBody>
      </p:sp>
      <p:sp>
        <p:nvSpPr>
          <p:cNvPr id="21508" name="Text Box 4"/>
          <p:cNvSpPr txBox="1">
            <a:spLocks noChangeArrowheads="1"/>
          </p:cNvSpPr>
          <p:nvPr/>
        </p:nvSpPr>
        <p:spPr bwMode="auto">
          <a:xfrm>
            <a:off x="5214942" y="1928802"/>
            <a:ext cx="2968625" cy="903288"/>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R" sz="1100" b="0" i="0" u="none" strike="noStrike" cap="none" normalizeH="0" baseline="0" smtClean="0">
                <a:ln>
                  <a:noFill/>
                </a:ln>
                <a:solidFill>
                  <a:srgbClr val="000000"/>
                </a:solidFill>
                <a:effectLst/>
                <a:latin typeface="Cambria" pitchFamily="18" charset="0"/>
                <a:cs typeface="Arial" pitchFamily="34" charset="0"/>
              </a:rPr>
              <a:t>Decisiones relacionadas con comunicar mi producto/servicio y mi compañía a mis clientes actuales y potenciales, para que me compren hoy y mañana.</a:t>
            </a:r>
            <a:endParaRPr kumimoji="0" lang="es-CR" sz="1800" b="0" i="0" u="none" strike="noStrike" cap="none" normalizeH="0" baseline="0" smtClean="0">
              <a:ln>
                <a:noFill/>
              </a:ln>
              <a:solidFill>
                <a:schemeClr val="tx1"/>
              </a:solidFill>
              <a:effectLst/>
              <a:latin typeface="Arial" pitchFamily="34" charset="0"/>
              <a:cs typeface="Arial" pitchFamily="34" charset="0"/>
            </a:endParaRPr>
          </a:p>
        </p:txBody>
      </p:sp>
      <p:sp>
        <p:nvSpPr>
          <p:cNvPr id="21509" name="Text Box 5"/>
          <p:cNvSpPr txBox="1">
            <a:spLocks noChangeArrowheads="1"/>
          </p:cNvSpPr>
          <p:nvPr/>
        </p:nvSpPr>
        <p:spPr bwMode="auto">
          <a:xfrm>
            <a:off x="6786578" y="3143248"/>
            <a:ext cx="1673225" cy="1581166"/>
          </a:xfrm>
          <a:prstGeom prst="rect">
            <a:avLst/>
          </a:prstGeom>
          <a:solidFill>
            <a:srgbClr val="FFFFFF"/>
          </a:solidFill>
          <a:ln w="31750">
            <a:solidFill>
              <a:srgbClr val="4F81B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R" sz="1100" b="0" i="0" u="none" strike="noStrike" cap="none" normalizeH="0" baseline="0" smtClean="0">
                <a:ln>
                  <a:noFill/>
                </a:ln>
                <a:solidFill>
                  <a:srgbClr val="000000"/>
                </a:solidFill>
                <a:effectLst/>
                <a:latin typeface="Cambria" pitchFamily="18" charset="0"/>
                <a:cs typeface="Arial" pitchFamily="34" charset="0"/>
              </a:rPr>
              <a:t>Decisiones relacionadas con la forma en que hago las cosas, el paso a paso de lo que hago, los recursos que uso, su interrelación en el tiempo y el proceso de mejora continua.</a:t>
            </a:r>
            <a:endParaRPr kumimoji="0" lang="es-CR" sz="1800" b="0" i="0" u="none" strike="noStrike" cap="none" normalizeH="0" baseline="0" smtClean="0">
              <a:ln>
                <a:noFill/>
              </a:ln>
              <a:solidFill>
                <a:schemeClr val="tx1"/>
              </a:solidFill>
              <a:effectLst/>
              <a:latin typeface="Arial" pitchFamily="34" charset="0"/>
              <a:cs typeface="Arial" pitchFamily="34" charset="0"/>
            </a:endParaRPr>
          </a:p>
        </p:txBody>
      </p:sp>
      <p:sp>
        <p:nvSpPr>
          <p:cNvPr id="21510" name="Text Box 6"/>
          <p:cNvSpPr txBox="1">
            <a:spLocks noChangeArrowheads="1"/>
          </p:cNvSpPr>
          <p:nvPr/>
        </p:nvSpPr>
        <p:spPr bwMode="auto">
          <a:xfrm>
            <a:off x="6357950" y="5000636"/>
            <a:ext cx="2325711" cy="1146196"/>
          </a:xfrm>
          <a:prstGeom prst="rect">
            <a:avLst/>
          </a:prstGeom>
          <a:solidFill>
            <a:srgbClr val="FFFFFF"/>
          </a:solidFill>
          <a:ln w="31750">
            <a:solidFill>
              <a:srgbClr val="0D0D0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R" sz="1100" b="0" i="0" u="none" strike="noStrike" cap="none" normalizeH="0" baseline="0" smtClean="0">
                <a:ln>
                  <a:noFill/>
                </a:ln>
                <a:solidFill>
                  <a:srgbClr val="000000"/>
                </a:solidFill>
                <a:effectLst/>
                <a:latin typeface="Cambria" pitchFamily="18" charset="0"/>
                <a:cs typeface="Arial" pitchFamily="34" charset="0"/>
              </a:rPr>
              <a:t>Siendo que el personal es el recurso más importante de la empresa (PyMes), requiere una atención especial para motivarlos y hacer que hagan cosas extraordinarias.</a:t>
            </a:r>
            <a:endParaRPr kumimoji="0" lang="es-C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9144000" cy="1357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R" sz="2800" dirty="0">
              <a:solidFill>
                <a:schemeClr val="bg1"/>
              </a:solidFill>
            </a:endParaRPr>
          </a:p>
        </p:txBody>
      </p:sp>
      <p:pic>
        <p:nvPicPr>
          <p:cNvPr id="2049" name="Picture 1"/>
          <p:cNvPicPr>
            <a:picLocks noChangeAspect="1" noChangeArrowheads="1"/>
          </p:cNvPicPr>
          <p:nvPr/>
        </p:nvPicPr>
        <p:blipFill>
          <a:blip r:embed="rId3"/>
          <a:srcRect l="33303" t="18133" r="34073" b="33512"/>
          <a:stretch>
            <a:fillRect/>
          </a:stretch>
        </p:blipFill>
        <p:spPr bwMode="auto">
          <a:xfrm>
            <a:off x="0" y="0"/>
            <a:ext cx="2400289" cy="2000240"/>
          </a:xfrm>
          <a:prstGeom prst="rect">
            <a:avLst/>
          </a:prstGeom>
          <a:ln>
            <a:headEnd/>
            <a:tailEnd/>
          </a:ln>
        </p:spPr>
        <p:style>
          <a:lnRef idx="3">
            <a:schemeClr val="lt1"/>
          </a:lnRef>
          <a:fillRef idx="1">
            <a:schemeClr val="accent1"/>
          </a:fillRef>
          <a:effectRef idx="1">
            <a:schemeClr val="accent1"/>
          </a:effectRef>
          <a:fontRef idx="minor">
            <a:schemeClr val="lt1"/>
          </a:fontRef>
        </p:style>
      </p:pic>
      <p:sp>
        <p:nvSpPr>
          <p:cNvPr id="7" name="6 CuadroTexto"/>
          <p:cNvSpPr txBox="1"/>
          <p:nvPr/>
        </p:nvSpPr>
        <p:spPr>
          <a:xfrm>
            <a:off x="5572100" y="1071546"/>
            <a:ext cx="35719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s-MX" sz="2800" i="1" dirty="0" smtClean="0"/>
              <a:t>ARITA</a:t>
            </a:r>
            <a:endParaRPr lang="es-CR" sz="2800" i="1" dirty="0"/>
          </a:p>
        </p:txBody>
      </p:sp>
      <p:sp>
        <p:nvSpPr>
          <p:cNvPr id="8" name="7 CuadroTexto"/>
          <p:cNvSpPr txBox="1"/>
          <p:nvPr/>
        </p:nvSpPr>
        <p:spPr>
          <a:xfrm>
            <a:off x="285688" y="2571744"/>
            <a:ext cx="8858312" cy="1200329"/>
          </a:xfrm>
          <a:prstGeom prst="rect">
            <a:avLst/>
          </a:prstGeom>
          <a:noFill/>
        </p:spPr>
        <p:txBody>
          <a:bodyPr wrap="square" rtlCol="0">
            <a:spAutoFit/>
          </a:bodyPr>
          <a:lstStyle/>
          <a:p>
            <a:pPr lvl="1"/>
            <a:r>
              <a:rPr lang="es-MX" dirty="0" smtClean="0"/>
              <a:t> </a:t>
            </a:r>
            <a:endParaRPr lang="es-MX" dirty="0"/>
          </a:p>
          <a:p>
            <a:endParaRPr lang="es-MX" dirty="0" smtClean="0"/>
          </a:p>
          <a:p>
            <a:endParaRPr lang="es-MX" dirty="0"/>
          </a:p>
          <a:p>
            <a:endParaRPr lang="es-CR" dirty="0"/>
          </a:p>
        </p:txBody>
      </p:sp>
      <p:sp>
        <p:nvSpPr>
          <p:cNvPr id="9" name="8 CuadroTexto"/>
          <p:cNvSpPr txBox="1"/>
          <p:nvPr/>
        </p:nvSpPr>
        <p:spPr>
          <a:xfrm>
            <a:off x="928662" y="3929066"/>
            <a:ext cx="7286676" cy="369332"/>
          </a:xfrm>
          <a:prstGeom prst="rect">
            <a:avLst/>
          </a:prstGeom>
          <a:noFill/>
        </p:spPr>
        <p:txBody>
          <a:bodyPr wrap="square" rtlCol="0">
            <a:spAutoFit/>
          </a:bodyPr>
          <a:lstStyle/>
          <a:p>
            <a:r>
              <a:rPr lang="es-CR" dirty="0" smtClean="0">
                <a:hlinkClick r:id="rId4"/>
              </a:rPr>
              <a:t> </a:t>
            </a:r>
            <a:endParaRPr lang="es-CR" dirty="0"/>
          </a:p>
        </p:txBody>
      </p:sp>
      <p:sp>
        <p:nvSpPr>
          <p:cNvPr id="4097" name="Rectangle 1"/>
          <p:cNvSpPr>
            <a:spLocks noChangeArrowheads="1"/>
          </p:cNvSpPr>
          <p:nvPr/>
        </p:nvSpPr>
        <p:spPr bwMode="auto">
          <a:xfrm>
            <a:off x="0" y="0"/>
            <a:ext cx="65" cy="430887"/>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t/>
            </a:r>
            <a:b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br>
            <a:endParaRPr kumimoji="0" lang="es-C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9 CuadroTexto"/>
          <p:cNvSpPr txBox="1"/>
          <p:nvPr/>
        </p:nvSpPr>
        <p:spPr>
          <a:xfrm>
            <a:off x="0" y="6334780"/>
            <a:ext cx="91440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a:r>
              <a:rPr lang="es-MX" sz="2800" i="1" dirty="0" smtClean="0"/>
              <a:t>www.costaricacontable.com</a:t>
            </a:r>
            <a:endParaRPr lang="es-CR" sz="2800" i="1" dirty="0"/>
          </a:p>
        </p:txBody>
      </p:sp>
      <p:sp>
        <p:nvSpPr>
          <p:cNvPr id="12" name="11 CuadroTexto"/>
          <p:cNvSpPr txBox="1"/>
          <p:nvPr/>
        </p:nvSpPr>
        <p:spPr>
          <a:xfrm>
            <a:off x="2786050" y="428604"/>
            <a:ext cx="5929354" cy="523220"/>
          </a:xfrm>
          <a:prstGeom prst="rect">
            <a:avLst/>
          </a:prstGeom>
          <a:noFill/>
        </p:spPr>
        <p:txBody>
          <a:bodyPr wrap="square" rtlCol="0">
            <a:spAutoFit/>
          </a:bodyPr>
          <a:lstStyle/>
          <a:p>
            <a:r>
              <a:rPr lang="es-MX" sz="2800" dirty="0" smtClean="0">
                <a:solidFill>
                  <a:schemeClr val="bg1"/>
                </a:solidFill>
              </a:rPr>
              <a:t>Como funciona la Implementación</a:t>
            </a:r>
            <a:endParaRPr lang="es-CR" sz="2800" dirty="0">
              <a:solidFill>
                <a:schemeClr val="bg1"/>
              </a:solidFill>
            </a:endParaRPr>
          </a:p>
        </p:txBody>
      </p:sp>
      <p:sp>
        <p:nvSpPr>
          <p:cNvPr id="15" name="14 Rectángulo"/>
          <p:cNvSpPr/>
          <p:nvPr/>
        </p:nvSpPr>
        <p:spPr>
          <a:xfrm>
            <a:off x="214282" y="5715016"/>
            <a:ext cx="2928926" cy="307777"/>
          </a:xfrm>
          <a:prstGeom prst="rect">
            <a:avLst/>
          </a:prstGeom>
        </p:spPr>
        <p:txBody>
          <a:bodyPr wrap="square">
            <a:spAutoFit/>
          </a:bodyPr>
          <a:lstStyle/>
          <a:p>
            <a:pPr algn="just"/>
            <a:r>
              <a:rPr lang="es-MX" sz="1400" dirty="0" smtClean="0"/>
              <a:t>Ejemplo sobre el área de mercadeo</a:t>
            </a:r>
            <a:endParaRPr lang="es-CR" sz="1400" dirty="0"/>
          </a:p>
        </p:txBody>
      </p:sp>
      <p:pic>
        <p:nvPicPr>
          <p:cNvPr id="1026" name="Imagen 7"/>
          <p:cNvPicPr>
            <a:picLocks noChangeAspect="1" noChangeArrowheads="1"/>
          </p:cNvPicPr>
          <p:nvPr/>
        </p:nvPicPr>
        <p:blipFill>
          <a:blip r:embed="rId5"/>
          <a:srcRect/>
          <a:stretch>
            <a:fillRect/>
          </a:stretch>
        </p:blipFill>
        <p:spPr bwMode="auto">
          <a:xfrm>
            <a:off x="0" y="2214554"/>
            <a:ext cx="5643570" cy="3523450"/>
          </a:xfrm>
          <a:prstGeom prst="rect">
            <a:avLst/>
          </a:prstGeom>
          <a:noFill/>
          <a:ln w="9525">
            <a:noFill/>
            <a:miter lim="800000"/>
            <a:headEnd/>
            <a:tailEnd/>
          </a:ln>
        </p:spPr>
      </p:pic>
      <p:sp>
        <p:nvSpPr>
          <p:cNvPr id="14" name="13 Rectángulo"/>
          <p:cNvSpPr/>
          <p:nvPr/>
        </p:nvSpPr>
        <p:spPr>
          <a:xfrm>
            <a:off x="5643570" y="2071678"/>
            <a:ext cx="3500430" cy="381642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r>
              <a:rPr lang="es-CR" sz="1600" dirty="0" smtClean="0"/>
              <a:t>Cuando un cliente nos contrata para implementar </a:t>
            </a:r>
            <a:r>
              <a:rPr lang="es-CR" sz="1600" b="1" dirty="0" err="1" smtClean="0"/>
              <a:t>Arita</a:t>
            </a:r>
            <a:r>
              <a:rPr lang="es-CR" sz="1600" dirty="0" smtClean="0"/>
              <a:t>, partimos de un machote predefinido, y lo configuramos para que refleje la realidad específica del cliente. Conforme vamos terminando cada área de interés se discute con la gerencia del cliente, en una serie de reuniones, para que todos los involucrados estén de acuerdo, y así facilitar los cambios requeridos. Seguidamente apoyamos en la implementación de los planes y le damos seguimiento a los nuevos procesos para asegurar el éxito del plan.</a:t>
            </a:r>
          </a:p>
          <a:p>
            <a:pPr algn="just"/>
            <a:endParaRPr lang="es-C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9144000" cy="1357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2049" name="Picture 1"/>
          <p:cNvPicPr>
            <a:picLocks noChangeAspect="1" noChangeArrowheads="1"/>
          </p:cNvPicPr>
          <p:nvPr/>
        </p:nvPicPr>
        <p:blipFill>
          <a:blip r:embed="rId3"/>
          <a:srcRect l="33303" t="18133" r="34073" b="33512"/>
          <a:stretch>
            <a:fillRect/>
          </a:stretch>
        </p:blipFill>
        <p:spPr bwMode="auto">
          <a:xfrm>
            <a:off x="0" y="0"/>
            <a:ext cx="2400289" cy="2000240"/>
          </a:xfrm>
          <a:prstGeom prst="rect">
            <a:avLst/>
          </a:prstGeom>
          <a:ln>
            <a:headEnd/>
            <a:tailEnd/>
          </a:ln>
        </p:spPr>
        <p:style>
          <a:lnRef idx="3">
            <a:schemeClr val="lt1"/>
          </a:lnRef>
          <a:fillRef idx="1">
            <a:schemeClr val="accent1"/>
          </a:fillRef>
          <a:effectRef idx="1">
            <a:schemeClr val="accent1"/>
          </a:effectRef>
          <a:fontRef idx="minor">
            <a:schemeClr val="lt1"/>
          </a:fontRef>
        </p:style>
      </p:pic>
      <p:sp>
        <p:nvSpPr>
          <p:cNvPr id="7" name="6 CuadroTexto"/>
          <p:cNvSpPr txBox="1"/>
          <p:nvPr/>
        </p:nvSpPr>
        <p:spPr>
          <a:xfrm>
            <a:off x="5572100" y="1071546"/>
            <a:ext cx="35719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s-MX" sz="2800" i="1" dirty="0" smtClean="0"/>
              <a:t>ARITA</a:t>
            </a:r>
            <a:endParaRPr lang="es-CR" sz="2800" i="1" dirty="0"/>
          </a:p>
        </p:txBody>
      </p:sp>
      <p:sp>
        <p:nvSpPr>
          <p:cNvPr id="8" name="7 CuadroTexto"/>
          <p:cNvSpPr txBox="1"/>
          <p:nvPr/>
        </p:nvSpPr>
        <p:spPr>
          <a:xfrm>
            <a:off x="285688" y="2571744"/>
            <a:ext cx="8858312" cy="1200329"/>
          </a:xfrm>
          <a:prstGeom prst="rect">
            <a:avLst/>
          </a:prstGeom>
          <a:noFill/>
        </p:spPr>
        <p:txBody>
          <a:bodyPr wrap="square" rtlCol="0">
            <a:spAutoFit/>
          </a:bodyPr>
          <a:lstStyle/>
          <a:p>
            <a:pPr lvl="1"/>
            <a:r>
              <a:rPr lang="es-MX" dirty="0" smtClean="0"/>
              <a:t> </a:t>
            </a:r>
            <a:endParaRPr lang="es-MX" dirty="0"/>
          </a:p>
          <a:p>
            <a:endParaRPr lang="es-MX" dirty="0" smtClean="0"/>
          </a:p>
          <a:p>
            <a:endParaRPr lang="es-MX" dirty="0"/>
          </a:p>
          <a:p>
            <a:endParaRPr lang="es-CR" dirty="0"/>
          </a:p>
        </p:txBody>
      </p:sp>
      <p:sp>
        <p:nvSpPr>
          <p:cNvPr id="9" name="8 CuadroTexto"/>
          <p:cNvSpPr txBox="1"/>
          <p:nvPr/>
        </p:nvSpPr>
        <p:spPr>
          <a:xfrm>
            <a:off x="928662" y="3929066"/>
            <a:ext cx="7286676" cy="369332"/>
          </a:xfrm>
          <a:prstGeom prst="rect">
            <a:avLst/>
          </a:prstGeom>
          <a:noFill/>
        </p:spPr>
        <p:txBody>
          <a:bodyPr wrap="square" rtlCol="0">
            <a:spAutoFit/>
          </a:bodyPr>
          <a:lstStyle/>
          <a:p>
            <a:r>
              <a:rPr lang="es-CR" dirty="0" smtClean="0">
                <a:hlinkClick r:id="rId4"/>
              </a:rPr>
              <a:t> </a:t>
            </a:r>
            <a:endParaRPr lang="es-CR" dirty="0"/>
          </a:p>
        </p:txBody>
      </p:sp>
      <p:sp>
        <p:nvSpPr>
          <p:cNvPr id="4097" name="Rectangle 1"/>
          <p:cNvSpPr>
            <a:spLocks noChangeArrowheads="1"/>
          </p:cNvSpPr>
          <p:nvPr/>
        </p:nvSpPr>
        <p:spPr bwMode="auto">
          <a:xfrm>
            <a:off x="0" y="0"/>
            <a:ext cx="65" cy="430887"/>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t/>
            </a:r>
            <a:b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br>
            <a:endParaRPr kumimoji="0" lang="es-C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9 CuadroTexto"/>
          <p:cNvSpPr txBox="1"/>
          <p:nvPr/>
        </p:nvSpPr>
        <p:spPr>
          <a:xfrm>
            <a:off x="0" y="6334780"/>
            <a:ext cx="91440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a:r>
              <a:rPr lang="es-MX" sz="2800" i="1" dirty="0" smtClean="0"/>
              <a:t>www.costaricacontable.com</a:t>
            </a:r>
            <a:endParaRPr lang="es-CR" sz="2800" i="1" dirty="0"/>
          </a:p>
        </p:txBody>
      </p:sp>
      <p:sp>
        <p:nvSpPr>
          <p:cNvPr id="11" name="10 CuadroTexto"/>
          <p:cNvSpPr txBox="1"/>
          <p:nvPr/>
        </p:nvSpPr>
        <p:spPr>
          <a:xfrm>
            <a:off x="2500298" y="285728"/>
            <a:ext cx="6643702" cy="584775"/>
          </a:xfrm>
          <a:prstGeom prst="rect">
            <a:avLst/>
          </a:prstGeom>
          <a:noFill/>
        </p:spPr>
        <p:txBody>
          <a:bodyPr wrap="square" rtlCol="0">
            <a:spAutoFit/>
          </a:bodyPr>
          <a:lstStyle/>
          <a:p>
            <a:pPr algn="ctr"/>
            <a:r>
              <a:rPr lang="es-CR" sz="3200" dirty="0" smtClean="0">
                <a:solidFill>
                  <a:schemeClr val="bg1"/>
                </a:solidFill>
              </a:rPr>
              <a:t>¿Cuento Cuesta y Cuanto Dura?</a:t>
            </a:r>
            <a:endParaRPr lang="es-CR" sz="3200" dirty="0">
              <a:solidFill>
                <a:schemeClr val="bg1"/>
              </a:solidFill>
            </a:endParaRPr>
          </a:p>
        </p:txBody>
      </p:sp>
      <p:sp>
        <p:nvSpPr>
          <p:cNvPr id="16" name="15 CuadroTexto"/>
          <p:cNvSpPr txBox="1"/>
          <p:nvPr/>
        </p:nvSpPr>
        <p:spPr>
          <a:xfrm>
            <a:off x="428596" y="2214554"/>
            <a:ext cx="8358246" cy="3693319"/>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just"/>
            <a:r>
              <a:rPr lang="es-CR" dirty="0" smtClean="0"/>
              <a:t>Cada cliente es diferente.  El volumen transaccional, la complejidad de la operación, la cantidad de puestos y empleados, y la cultura de la organización ante el cambio, son algunas de las variables que influyen en el tiempo requerido para implementar </a:t>
            </a:r>
            <a:r>
              <a:rPr lang="es-CR" b="1" dirty="0" err="1" smtClean="0"/>
              <a:t>Arita</a:t>
            </a:r>
            <a:r>
              <a:rPr lang="es-CR" b="1" dirty="0" smtClean="0"/>
              <a:t>.</a:t>
            </a:r>
          </a:p>
          <a:p>
            <a:pPr algn="just"/>
            <a:endParaRPr lang="es-CR" dirty="0" smtClean="0"/>
          </a:p>
          <a:p>
            <a:pPr algn="just"/>
            <a:r>
              <a:rPr lang="es-CR" dirty="0" smtClean="0"/>
              <a:t>No obstante lo anterior, </a:t>
            </a:r>
            <a:r>
              <a:rPr lang="es-CR" b="1" dirty="0" smtClean="0"/>
              <a:t>Costa Rica Contable</a:t>
            </a:r>
            <a:r>
              <a:rPr lang="es-CR" dirty="0" smtClean="0"/>
              <a:t> procura diseñar e implementar los procedimientos en un período no mayor de tres meses.  A partir de este período inicial, un ejecutivo de </a:t>
            </a:r>
            <a:r>
              <a:rPr lang="es-CR" b="1" dirty="0" smtClean="0"/>
              <a:t>Costa Rica Contable</a:t>
            </a:r>
            <a:r>
              <a:rPr lang="es-CR" dirty="0" smtClean="0"/>
              <a:t> se encarga de velar por el buen cumplimiento de los procedimientos acordados, y el éxito económico del plan.</a:t>
            </a:r>
          </a:p>
          <a:p>
            <a:pPr algn="just"/>
            <a:endParaRPr lang="es-CR" dirty="0" smtClean="0"/>
          </a:p>
          <a:p>
            <a:pPr algn="just"/>
            <a:r>
              <a:rPr lang="es-CR" dirty="0" smtClean="0"/>
              <a:t>Conocemos muy bien a nuestros clientes, las </a:t>
            </a:r>
            <a:r>
              <a:rPr lang="es-CR" dirty="0" err="1" smtClean="0"/>
              <a:t>PyMes</a:t>
            </a:r>
            <a:r>
              <a:rPr lang="es-CR" dirty="0" smtClean="0"/>
              <a:t> siempre son susceptibles a gastos extraordinarios. </a:t>
            </a:r>
            <a:r>
              <a:rPr lang="es-CR" b="1" dirty="0" smtClean="0"/>
              <a:t>Costa Rica Contable</a:t>
            </a:r>
            <a:r>
              <a:rPr lang="es-CR" dirty="0" smtClean="0"/>
              <a:t> cobra por hora laborada, pero como la mayoría de los procedimientos ya están predefinidos, se agiliza mucho el diseño e implementación de las mejoras sugeridas.</a:t>
            </a:r>
            <a:endParaRPr lang="es-C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9144000" cy="1357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2049" name="Picture 1"/>
          <p:cNvPicPr>
            <a:picLocks noChangeAspect="1" noChangeArrowheads="1"/>
          </p:cNvPicPr>
          <p:nvPr/>
        </p:nvPicPr>
        <p:blipFill>
          <a:blip r:embed="rId3"/>
          <a:srcRect l="33303" t="18133" r="34073" b="33512"/>
          <a:stretch>
            <a:fillRect/>
          </a:stretch>
        </p:blipFill>
        <p:spPr bwMode="auto">
          <a:xfrm>
            <a:off x="0" y="0"/>
            <a:ext cx="2400289" cy="2000240"/>
          </a:xfrm>
          <a:prstGeom prst="rect">
            <a:avLst/>
          </a:prstGeom>
          <a:ln>
            <a:headEnd/>
            <a:tailEnd/>
          </a:ln>
        </p:spPr>
        <p:style>
          <a:lnRef idx="3">
            <a:schemeClr val="lt1"/>
          </a:lnRef>
          <a:fillRef idx="1">
            <a:schemeClr val="accent1"/>
          </a:fillRef>
          <a:effectRef idx="1">
            <a:schemeClr val="accent1"/>
          </a:effectRef>
          <a:fontRef idx="minor">
            <a:schemeClr val="lt1"/>
          </a:fontRef>
        </p:style>
      </p:pic>
      <p:sp>
        <p:nvSpPr>
          <p:cNvPr id="7" name="6 CuadroTexto"/>
          <p:cNvSpPr txBox="1"/>
          <p:nvPr/>
        </p:nvSpPr>
        <p:spPr>
          <a:xfrm>
            <a:off x="5572100" y="1071546"/>
            <a:ext cx="35719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s-MX" sz="2800" i="1" dirty="0" smtClean="0"/>
              <a:t>CONTACTENOS</a:t>
            </a:r>
            <a:endParaRPr lang="es-CR" sz="2800" i="1" dirty="0"/>
          </a:p>
        </p:txBody>
      </p:sp>
      <p:sp>
        <p:nvSpPr>
          <p:cNvPr id="8" name="7 CuadroTexto"/>
          <p:cNvSpPr txBox="1"/>
          <p:nvPr/>
        </p:nvSpPr>
        <p:spPr>
          <a:xfrm>
            <a:off x="285688" y="2571744"/>
            <a:ext cx="8858312" cy="1200329"/>
          </a:xfrm>
          <a:prstGeom prst="rect">
            <a:avLst/>
          </a:prstGeom>
          <a:noFill/>
        </p:spPr>
        <p:txBody>
          <a:bodyPr wrap="square" rtlCol="0">
            <a:spAutoFit/>
          </a:bodyPr>
          <a:lstStyle/>
          <a:p>
            <a:pPr lvl="1"/>
            <a:r>
              <a:rPr lang="es-MX" dirty="0" smtClean="0"/>
              <a:t> </a:t>
            </a:r>
            <a:endParaRPr lang="es-MX" dirty="0"/>
          </a:p>
          <a:p>
            <a:endParaRPr lang="es-MX" dirty="0" smtClean="0"/>
          </a:p>
          <a:p>
            <a:endParaRPr lang="es-MX" dirty="0"/>
          </a:p>
          <a:p>
            <a:endParaRPr lang="es-CR" dirty="0"/>
          </a:p>
        </p:txBody>
      </p:sp>
      <p:sp>
        <p:nvSpPr>
          <p:cNvPr id="9" name="8 CuadroTexto"/>
          <p:cNvSpPr txBox="1"/>
          <p:nvPr/>
        </p:nvSpPr>
        <p:spPr>
          <a:xfrm>
            <a:off x="214282" y="3929066"/>
            <a:ext cx="7286676" cy="369332"/>
          </a:xfrm>
          <a:prstGeom prst="rect">
            <a:avLst/>
          </a:prstGeom>
          <a:noFill/>
        </p:spPr>
        <p:txBody>
          <a:bodyPr wrap="square" rtlCol="0">
            <a:spAutoFit/>
          </a:bodyPr>
          <a:lstStyle/>
          <a:p>
            <a:r>
              <a:rPr lang="es-CR" dirty="0" smtClean="0">
                <a:hlinkClick r:id="rId4"/>
              </a:rPr>
              <a:t> </a:t>
            </a:r>
            <a:endParaRPr lang="es-CR" dirty="0"/>
          </a:p>
        </p:txBody>
      </p:sp>
      <p:sp>
        <p:nvSpPr>
          <p:cNvPr id="4097" name="Rectangle 1"/>
          <p:cNvSpPr>
            <a:spLocks noChangeArrowheads="1"/>
          </p:cNvSpPr>
          <p:nvPr/>
        </p:nvSpPr>
        <p:spPr bwMode="auto">
          <a:xfrm>
            <a:off x="0" y="0"/>
            <a:ext cx="65" cy="430887"/>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t/>
            </a:r>
            <a:br>
              <a:rPr kumimoji="0" lang="es-CR" sz="1000" b="0" i="0" u="none" strike="noStrike" cap="none" normalizeH="0" baseline="0" dirty="0" smtClean="0">
                <a:ln>
                  <a:noFill/>
                </a:ln>
                <a:solidFill>
                  <a:srgbClr val="9E0404"/>
                </a:solidFill>
                <a:effectLst/>
                <a:latin typeface="Times New Roman" pitchFamily="18" charset="0"/>
                <a:cs typeface="Times New Roman" pitchFamily="18" charset="0"/>
                <a:hlinkClick r:id="rId4"/>
              </a:rPr>
            </a:br>
            <a:endParaRPr kumimoji="0" lang="es-C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9 CuadroTexto"/>
          <p:cNvSpPr txBox="1"/>
          <p:nvPr/>
        </p:nvSpPr>
        <p:spPr>
          <a:xfrm>
            <a:off x="0" y="6334780"/>
            <a:ext cx="9144000"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a:r>
              <a:rPr lang="es-MX" sz="2800" i="1" dirty="0" smtClean="0"/>
              <a:t>www.costaricacontable.com</a:t>
            </a:r>
            <a:endParaRPr lang="es-CR" sz="2800" i="1" dirty="0"/>
          </a:p>
        </p:txBody>
      </p:sp>
      <p:sp>
        <p:nvSpPr>
          <p:cNvPr id="12" name="11 CuadroTexto"/>
          <p:cNvSpPr txBox="1"/>
          <p:nvPr/>
        </p:nvSpPr>
        <p:spPr>
          <a:xfrm>
            <a:off x="3071802" y="3500438"/>
            <a:ext cx="3357586" cy="58477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just"/>
            <a:r>
              <a:rPr lang="es-MX" sz="3200" dirty="0" smtClean="0"/>
              <a:t>MUCHAS GRACIAS</a:t>
            </a:r>
            <a:endParaRPr lang="es-CR" sz="3200" dirty="0"/>
          </a:p>
        </p:txBody>
      </p:sp>
      <p:sp>
        <p:nvSpPr>
          <p:cNvPr id="13" name="12 CuadroTexto"/>
          <p:cNvSpPr txBox="1"/>
          <p:nvPr/>
        </p:nvSpPr>
        <p:spPr>
          <a:xfrm>
            <a:off x="2500298" y="285728"/>
            <a:ext cx="6643702" cy="584775"/>
          </a:xfrm>
          <a:prstGeom prst="rect">
            <a:avLst/>
          </a:prstGeom>
          <a:noFill/>
        </p:spPr>
        <p:txBody>
          <a:bodyPr wrap="square" rtlCol="0">
            <a:spAutoFit/>
          </a:bodyPr>
          <a:lstStyle/>
          <a:p>
            <a:pPr algn="ctr"/>
            <a:r>
              <a:rPr lang="es-MX" sz="3200" dirty="0" smtClean="0">
                <a:solidFill>
                  <a:schemeClr val="bg1"/>
                </a:solidFill>
              </a:rPr>
              <a:t>ARITA</a:t>
            </a:r>
            <a:endParaRPr lang="es-CR" sz="32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222</Words>
  <Application>Microsoft Office PowerPoint</Application>
  <PresentationFormat>Presentación en pantalla (4:3)</PresentationFormat>
  <Paragraphs>76</Paragraphs>
  <Slides>7</Slides>
  <Notes>7</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Diapositiva 2</vt:lpstr>
      <vt:lpstr>Diapositiva 3</vt:lpstr>
      <vt:lpstr>Diapositiva 4</vt:lpstr>
      <vt:lpstr>Diapositiva 5</vt:lpstr>
      <vt:lpstr>Diapositiva 6</vt:lpstr>
      <vt:lpstr>Diapositiva 7</vt:lpstr>
    </vt:vector>
  </TitlesOfParts>
  <Company>aau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Cristian</dc:creator>
  <cp:lastModifiedBy>Cristian</cp:lastModifiedBy>
  <cp:revision>23</cp:revision>
  <dcterms:created xsi:type="dcterms:W3CDTF">2011-03-09T17:51:26Z</dcterms:created>
  <dcterms:modified xsi:type="dcterms:W3CDTF">2011-05-11T17:31:08Z</dcterms:modified>
</cp:coreProperties>
</file>